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6.xml" ContentType="application/vnd.openxmlformats-officedocument.presentationml.tags+xml"/>
  <Override PartName="/ppt/notesSlides/notesSlide14.xml" ContentType="application/vnd.openxmlformats-officedocument.presentationml.notesSlide+xml"/>
  <Override PartName="/ppt/tags/tag7.xml" ContentType="application/vnd.openxmlformats-officedocument.presentationml.tags+xml"/>
  <Override PartName="/ppt/notesSlides/notesSlide15.xml" ContentType="application/vnd.openxmlformats-officedocument.presentationml.notesSlide+xml"/>
  <Override PartName="/ppt/tags/tag8.xml" ContentType="application/vnd.openxmlformats-officedocument.presentationml.tags+xml"/>
  <Override PartName="/ppt/notesSlides/notesSlide16.xml" ContentType="application/vnd.openxmlformats-officedocument.presentationml.notesSlide+xml"/>
  <Override PartName="/ppt/tags/tag9.xml" ContentType="application/vnd.openxmlformats-officedocument.presentationml.tags+xml"/>
  <Override PartName="/ppt/notesSlides/notesSlide17.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6" r:id="rId2"/>
    <p:sldMasterId id="2147483669" r:id="rId3"/>
  </p:sldMasterIdLst>
  <p:notesMasterIdLst>
    <p:notesMasterId r:id="rId35"/>
  </p:notesMasterIdLst>
  <p:sldIdLst>
    <p:sldId id="256" r:id="rId4"/>
    <p:sldId id="307" r:id="rId5"/>
    <p:sldId id="301" r:id="rId6"/>
    <p:sldId id="1792" r:id="rId7"/>
    <p:sldId id="302" r:id="rId8"/>
    <p:sldId id="1803" r:id="rId9"/>
    <p:sldId id="1804" r:id="rId10"/>
    <p:sldId id="1805" r:id="rId11"/>
    <p:sldId id="1799" r:id="rId12"/>
    <p:sldId id="1801" r:id="rId13"/>
    <p:sldId id="303" r:id="rId14"/>
    <p:sldId id="1789" r:id="rId15"/>
    <p:sldId id="1777" r:id="rId16"/>
    <p:sldId id="1778" r:id="rId17"/>
    <p:sldId id="1787" r:id="rId18"/>
    <p:sldId id="1784" r:id="rId19"/>
    <p:sldId id="1785" r:id="rId20"/>
    <p:sldId id="1786" r:id="rId21"/>
    <p:sldId id="1791" r:id="rId22"/>
    <p:sldId id="1793" r:id="rId23"/>
    <p:sldId id="1794" r:id="rId24"/>
    <p:sldId id="1795" r:id="rId25"/>
    <p:sldId id="1796" r:id="rId26"/>
    <p:sldId id="300" r:id="rId27"/>
    <p:sldId id="305" r:id="rId28"/>
    <p:sldId id="1733" r:id="rId29"/>
    <p:sldId id="1790" r:id="rId30"/>
    <p:sldId id="294" r:id="rId31"/>
    <p:sldId id="1776" r:id="rId32"/>
    <p:sldId id="1788" r:id="rId33"/>
    <p:sldId id="277" r:id="rId34"/>
  </p:sldIdLst>
  <p:sldSz cx="12192000" cy="6858000"/>
  <p:notesSz cx="6858000" cy="9144000"/>
  <p:custDataLst>
    <p:tags r:id="rId36"/>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31B88CD5-48F2-4FA1-8A4C-CA7E1DCE5440}">
          <p14:sldIdLst>
            <p14:sldId id="256"/>
          </p14:sldIdLst>
        </p14:section>
        <p14:section name="目录" id="{FE9F54FD-12F8-46E1-B4E8-9628C51AF2C3}">
          <p14:sldIdLst>
            <p14:sldId id="307"/>
          </p14:sldIdLst>
        </p14:section>
        <p14:section name="实验流程" id="{4DB06A0C-FD59-46F8-ACDC-CB16D8B1B00B}">
          <p14:sldIdLst>
            <p14:sldId id="301"/>
            <p14:sldId id="1792"/>
          </p14:sldIdLst>
        </p14:section>
        <p14:section name="实验原理" id="{18767E6B-EFFC-4526-A1EB-FDB185F05885}">
          <p14:sldIdLst>
            <p14:sldId id="302"/>
            <p14:sldId id="1803"/>
            <p14:sldId id="1804"/>
            <p14:sldId id="1805"/>
            <p14:sldId id="1799"/>
            <p14:sldId id="1801"/>
          </p14:sldIdLst>
        </p14:section>
        <p14:section name="工程实现" id="{07BC58DF-D7CB-4A45-9151-A0B7B4AAA49D}">
          <p14:sldIdLst>
            <p14:sldId id="303"/>
            <p14:sldId id="1789"/>
            <p14:sldId id="1777"/>
            <p14:sldId id="1778"/>
            <p14:sldId id="1787"/>
            <p14:sldId id="1784"/>
            <p14:sldId id="1785"/>
            <p14:sldId id="1786"/>
            <p14:sldId id="1791"/>
            <p14:sldId id="1793"/>
            <p14:sldId id="1794"/>
            <p14:sldId id="1795"/>
            <p14:sldId id="1796"/>
          </p14:sldIdLst>
        </p14:section>
        <p14:section name="实验演示" id="{191D974B-6F61-4AAB-820A-0573B2913BCB}">
          <p14:sldIdLst>
            <p14:sldId id="300"/>
            <p14:sldId id="305"/>
          </p14:sldIdLst>
        </p14:section>
        <p14:section name="总结&amp;参考文献" id="{DCE33292-AE9E-4902-9494-CCC6B6AC01E5}">
          <p14:sldIdLst>
            <p14:sldId id="1733"/>
            <p14:sldId id="1790"/>
            <p14:sldId id="294"/>
            <p14:sldId id="1776"/>
            <p14:sldId id="1788"/>
            <p14:sldId id="277"/>
          </p14:sldIdLst>
        </p14:section>
      </p14:sectionLst>
    </p:ext>
    <p:ext uri="{EFAFB233-063F-42B5-8137-9DF3F51BA10A}">
      <p15:sldGuideLst xmlns:p15="http://schemas.microsoft.com/office/powerpoint/2012/main">
        <p15:guide id="1" pos="415" userDrawn="1">
          <p15:clr>
            <a:srgbClr val="A4A3A4"/>
          </p15:clr>
        </p15:guide>
        <p15:guide id="2" pos="7256" userDrawn="1">
          <p15:clr>
            <a:srgbClr val="A4A3A4"/>
          </p15:clr>
        </p15:guide>
        <p15:guide id="3" orient="horz" pos="640" userDrawn="1">
          <p15:clr>
            <a:srgbClr val="A4A3A4"/>
          </p15:clr>
        </p15:guide>
        <p15:guide id="4" orient="horz" pos="697" userDrawn="1">
          <p15:clr>
            <a:srgbClr val="A4A3A4"/>
          </p15:clr>
        </p15:guide>
        <p15:guide id="6" orient="horz" pos="3863"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DFDFD"/>
    <a:srgbClr val="FFFFFF"/>
    <a:srgbClr val="A6A6A6"/>
    <a:srgbClr val="992E24"/>
    <a:srgbClr val="AC706E"/>
    <a:srgbClr val="CCB0AF"/>
    <a:srgbClr val="E2E21E"/>
    <a:srgbClr val="FF9900"/>
    <a:srgbClr val="42000B"/>
    <a:srgbClr val="00412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72" autoAdjust="0"/>
    <p:restoredTop sz="70088" autoAdjust="0"/>
  </p:normalViewPr>
  <p:slideViewPr>
    <p:cSldViewPr snapToGrid="0" showGuides="1">
      <p:cViewPr varScale="1">
        <p:scale>
          <a:sx n="60" d="100"/>
          <a:sy n="60" d="100"/>
        </p:scale>
        <p:origin x="1507" y="48"/>
      </p:cViewPr>
      <p:guideLst>
        <p:guide pos="415"/>
        <p:guide pos="7256"/>
        <p:guide orient="horz" pos="640"/>
        <p:guide orient="horz" pos="697"/>
        <p:guide orient="horz" pos="3863"/>
      </p:guideLst>
    </p:cSldViewPr>
  </p:slideViewPr>
  <p:outlineViewPr>
    <p:cViewPr>
      <p:scale>
        <a:sx n="33" d="100"/>
        <a:sy n="33" d="100"/>
      </p:scale>
      <p:origin x="0" y="-1291"/>
    </p:cViewPr>
  </p:outlineViewPr>
  <p:notesTextViewPr>
    <p:cViewPr>
      <p:scale>
        <a:sx n="1" d="1"/>
        <a:sy n="1" d="1"/>
      </p:scale>
      <p:origin x="0" y="0"/>
    </p:cViewPr>
  </p:notesTextViewPr>
  <p:sorterViewPr>
    <p:cViewPr>
      <p:scale>
        <a:sx n="100" d="100"/>
        <a:sy n="100" d="100"/>
      </p:scale>
      <p:origin x="0" y="-6816"/>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theme" Target="theme/theme1.xml"/><Relationship Id="rId21" Type="http://schemas.openxmlformats.org/officeDocument/2006/relationships/slide" Target="slides/slide18.xml"/><Relationship Id="rId34" Type="http://schemas.openxmlformats.org/officeDocument/2006/relationships/slide" Target="slides/slide3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tags" Target="tags/tag1.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notesMaster" Target="notesMasters/notesMaster1.xml"/><Relationship Id="rId8" Type="http://schemas.openxmlformats.org/officeDocument/2006/relationships/slide" Target="slides/slide5.xml"/><Relationship Id="rId3" Type="http://schemas.openxmlformats.org/officeDocument/2006/relationships/slideMaster" Target="slideMasters/slideMaster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6FA6477-1165-4DDB-8389-7514F63D5A00}" type="datetimeFigureOut">
              <a:rPr lang="zh-CN" altLang="en-US" smtClean="0"/>
              <a:t>2023/9/8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3C794D7-106E-499D-A5F4-CA774F8AD4AF}"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3C794D7-106E-499D-A5F4-CA774F8AD4AF}"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这个是</a:t>
            </a:r>
            <a:r>
              <a:rPr lang="en-US" altLang="zh-CN" dirty="0"/>
              <a:t>LCD</a:t>
            </a:r>
            <a:r>
              <a:rPr lang="zh-CN" altLang="en-US" dirty="0"/>
              <a:t>的介绍文档中截取的内容，这里我们用到了</a:t>
            </a:r>
            <a:r>
              <a:rPr lang="en-US" altLang="zh-CN" dirty="0"/>
              <a:t>ROM-SPI</a:t>
            </a:r>
            <a:r>
              <a:rPr lang="zh-CN" altLang="en-US" dirty="0"/>
              <a:t>通信，从这个工作电路图中可以看到，通过这四个信号我们可以接入字库，对于汉字而言，在传输对应的汉字内码后，我们可以得到在字库中对应的点阵的其实位置。</a:t>
            </a:r>
            <a:endParaRPr lang="en-US" altLang="zh-CN" dirty="0"/>
          </a:p>
          <a:p>
            <a:r>
              <a:rPr lang="zh-CN" altLang="en-US" dirty="0"/>
              <a:t>这个实验中我们用到了</a:t>
            </a:r>
            <a:r>
              <a:rPr lang="en-US" altLang="zh-CN" dirty="0"/>
              <a:t>GB2312</a:t>
            </a:r>
            <a:r>
              <a:rPr lang="zh-CN" altLang="en-US" dirty="0"/>
              <a:t>编码的汉字和国标扩展字符。</a:t>
            </a:r>
          </a:p>
        </p:txBody>
      </p:sp>
      <p:sp>
        <p:nvSpPr>
          <p:cNvPr id="4" name="灯片编号占位符 3"/>
          <p:cNvSpPr>
            <a:spLocks noGrp="1"/>
          </p:cNvSpPr>
          <p:nvPr>
            <p:ph type="sldNum" sz="quarter" idx="5"/>
          </p:nvPr>
        </p:nvSpPr>
        <p:spPr/>
        <p:txBody>
          <a:bodyPr/>
          <a:lstStyle/>
          <a:p>
            <a:fld id="{33C794D7-106E-499D-A5F4-CA774F8AD4AF}" type="slidenum">
              <a:rPr lang="zh-CN" altLang="en-US" smtClean="0"/>
              <a:t>10</a:t>
            </a:fld>
            <a:endParaRPr lang="zh-CN" altLang="en-US"/>
          </a:p>
        </p:txBody>
      </p:sp>
    </p:spTree>
    <p:extLst>
      <p:ext uri="{BB962C8B-B14F-4D97-AF65-F5344CB8AC3E}">
        <p14:creationId xmlns:p14="http://schemas.microsoft.com/office/powerpoint/2010/main" val="10025932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3C794D7-106E-499D-A5F4-CA774F8AD4AF}" type="slidenum">
              <a:rPr lang="zh-CN" altLang="en-US" smtClean="0"/>
              <a:t>11</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这个是</a:t>
            </a:r>
            <a:r>
              <a:rPr lang="en-US" altLang="zh-CN" dirty="0"/>
              <a:t>Block Design</a:t>
            </a:r>
            <a:r>
              <a:rPr lang="zh-CN" altLang="en-US" dirty="0"/>
              <a:t>的设计图，主要用到了一个</a:t>
            </a:r>
            <a:r>
              <a:rPr lang="en-US" altLang="zh-CN" dirty="0" err="1"/>
              <a:t>MicroBlaze</a:t>
            </a:r>
            <a:r>
              <a:rPr lang="zh-CN" altLang="en-US" dirty="0"/>
              <a:t>软核，一个</a:t>
            </a:r>
            <a:r>
              <a:rPr lang="en-US" altLang="zh-CN" dirty="0" err="1"/>
              <a:t>uartlite</a:t>
            </a:r>
            <a:r>
              <a:rPr lang="zh-CN" altLang="en-US" dirty="0"/>
              <a:t>核和一个</a:t>
            </a:r>
            <a:r>
              <a:rPr lang="en-US" altLang="zh-CN" dirty="0"/>
              <a:t>GPIO</a:t>
            </a:r>
            <a:r>
              <a:rPr lang="zh-CN" altLang="en-US" dirty="0"/>
              <a:t>核，</a:t>
            </a:r>
            <a:r>
              <a:rPr lang="en-US" altLang="zh-CN" dirty="0"/>
              <a:t>GPIO</a:t>
            </a:r>
            <a:r>
              <a:rPr lang="zh-CN" altLang="en-US" dirty="0"/>
              <a:t>用于模拟两个</a:t>
            </a:r>
            <a:r>
              <a:rPr lang="en-US" altLang="zh-CN" dirty="0"/>
              <a:t>SPI</a:t>
            </a:r>
            <a:r>
              <a:rPr lang="zh-CN" altLang="en-US"/>
              <a:t>时序通信。</a:t>
            </a:r>
            <a:endParaRPr lang="zh-CN" altLang="en-US" dirty="0"/>
          </a:p>
        </p:txBody>
      </p:sp>
      <p:sp>
        <p:nvSpPr>
          <p:cNvPr id="4" name="灯片编号占位符 3"/>
          <p:cNvSpPr>
            <a:spLocks noGrp="1"/>
          </p:cNvSpPr>
          <p:nvPr>
            <p:ph type="sldNum" sz="quarter" idx="5"/>
          </p:nvPr>
        </p:nvSpPr>
        <p:spPr/>
        <p:txBody>
          <a:bodyPr/>
          <a:lstStyle/>
          <a:p>
            <a:fld id="{33C794D7-106E-499D-A5F4-CA774F8AD4AF}" type="slidenum">
              <a:rPr lang="zh-CN" altLang="en-US" smtClean="0"/>
              <a:t>12</a:t>
            </a:fld>
            <a:endParaRPr lang="zh-CN" altLang="en-US"/>
          </a:p>
        </p:txBody>
      </p:sp>
    </p:spTree>
    <p:extLst>
      <p:ext uri="{BB962C8B-B14F-4D97-AF65-F5344CB8AC3E}">
        <p14:creationId xmlns:p14="http://schemas.microsoft.com/office/powerpoint/2010/main" val="33378206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3C794D7-106E-499D-A5F4-CA774F8AD4AF}" type="slidenum">
              <a:rPr lang="zh-CN" altLang="en-US" smtClean="0"/>
              <a:t>13</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3C794D7-106E-499D-A5F4-CA774F8AD4AF}" type="slidenum">
              <a:rPr lang="zh-CN" altLang="en-US" smtClean="0"/>
              <a:t>14</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3C794D7-106E-499D-A5F4-CA774F8AD4AF}" type="slidenum">
              <a:rPr lang="zh-CN" altLang="en-US" smtClean="0"/>
              <a:t>15</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3C794D7-106E-499D-A5F4-CA774F8AD4AF}" type="slidenum">
              <a:rPr lang="zh-CN" altLang="en-US" smtClean="0"/>
              <a:t>16</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3C794D7-106E-499D-A5F4-CA774F8AD4AF}" type="slidenum">
              <a:rPr lang="zh-CN" altLang="en-US" smtClean="0"/>
              <a:t>17</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3C794D7-106E-499D-A5F4-CA774F8AD4AF}" type="slidenum">
              <a:rPr lang="zh-CN" altLang="en-US" smtClean="0"/>
              <a:t>18</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3C794D7-106E-499D-A5F4-CA774F8AD4AF}" type="slidenum">
              <a:rPr lang="zh-CN" altLang="en-US" smtClean="0"/>
              <a:t>19</a:t>
            </a:fld>
            <a:endParaRPr lang="zh-CN" altLang="en-US"/>
          </a:p>
        </p:txBody>
      </p:sp>
    </p:spTree>
    <p:extLst>
      <p:ext uri="{BB962C8B-B14F-4D97-AF65-F5344CB8AC3E}">
        <p14:creationId xmlns:p14="http://schemas.microsoft.com/office/powerpoint/2010/main" val="20501241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本次答辩我将通过这五个部分进行讲解。</a:t>
            </a:r>
          </a:p>
        </p:txBody>
      </p:sp>
      <p:sp>
        <p:nvSpPr>
          <p:cNvPr id="4" name="灯片编号占位符 3"/>
          <p:cNvSpPr>
            <a:spLocks noGrp="1"/>
          </p:cNvSpPr>
          <p:nvPr>
            <p:ph type="sldNum" sz="quarter" idx="5"/>
          </p:nvPr>
        </p:nvSpPr>
        <p:spPr/>
        <p:txBody>
          <a:bodyPr/>
          <a:lstStyle/>
          <a:p>
            <a:fld id="{33C794D7-106E-499D-A5F4-CA774F8AD4AF}"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3C794D7-106E-499D-A5F4-CA774F8AD4AF}" type="slidenum">
              <a:rPr lang="zh-CN" altLang="en-US" smtClean="0"/>
              <a:t>20</a:t>
            </a:fld>
            <a:endParaRPr lang="zh-CN" altLang="en-US"/>
          </a:p>
        </p:txBody>
      </p:sp>
    </p:spTree>
    <p:extLst>
      <p:ext uri="{BB962C8B-B14F-4D97-AF65-F5344CB8AC3E}">
        <p14:creationId xmlns:p14="http://schemas.microsoft.com/office/powerpoint/2010/main" val="29499938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3C794D7-106E-499D-A5F4-CA774F8AD4AF}" type="slidenum">
              <a:rPr lang="zh-CN" altLang="en-US" smtClean="0"/>
              <a:t>21</a:t>
            </a:fld>
            <a:endParaRPr lang="zh-CN" altLang="en-US"/>
          </a:p>
        </p:txBody>
      </p:sp>
    </p:spTree>
    <p:extLst>
      <p:ext uri="{BB962C8B-B14F-4D97-AF65-F5344CB8AC3E}">
        <p14:creationId xmlns:p14="http://schemas.microsoft.com/office/powerpoint/2010/main" val="395762310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3C794D7-106E-499D-A5F4-CA774F8AD4AF}" type="slidenum">
              <a:rPr lang="zh-CN" altLang="en-US" smtClean="0"/>
              <a:t>22</a:t>
            </a:fld>
            <a:endParaRPr lang="zh-CN" altLang="en-US"/>
          </a:p>
        </p:txBody>
      </p:sp>
    </p:spTree>
    <p:extLst>
      <p:ext uri="{BB962C8B-B14F-4D97-AF65-F5344CB8AC3E}">
        <p14:creationId xmlns:p14="http://schemas.microsoft.com/office/powerpoint/2010/main" val="3003369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3C794D7-106E-499D-A5F4-CA774F8AD4AF}" type="slidenum">
              <a:rPr lang="zh-CN" altLang="en-US" smtClean="0"/>
              <a:t>23</a:t>
            </a:fld>
            <a:endParaRPr lang="zh-CN" altLang="en-US"/>
          </a:p>
        </p:txBody>
      </p:sp>
    </p:spTree>
    <p:extLst>
      <p:ext uri="{BB962C8B-B14F-4D97-AF65-F5344CB8AC3E}">
        <p14:creationId xmlns:p14="http://schemas.microsoft.com/office/powerpoint/2010/main" val="26737578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3C794D7-106E-499D-A5F4-CA774F8AD4AF}" type="slidenum">
              <a:rPr lang="zh-CN" altLang="en-US" smtClean="0"/>
              <a:t>24</a:t>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3C794D7-106E-499D-A5F4-CA774F8AD4AF}" type="slidenum">
              <a:rPr lang="zh-CN" altLang="en-US" smtClean="0"/>
              <a:t>25</a:t>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3C794D7-106E-499D-A5F4-CA774F8AD4AF}" type="slidenum">
              <a:rPr lang="zh-CN" altLang="en-US" smtClean="0"/>
              <a:t>26</a:t>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在这个过程中我们也遇到了不少问题，比如</a:t>
            </a:r>
          </a:p>
        </p:txBody>
      </p:sp>
      <p:sp>
        <p:nvSpPr>
          <p:cNvPr id="4" name="灯片编号占位符 3"/>
          <p:cNvSpPr>
            <a:spLocks noGrp="1"/>
          </p:cNvSpPr>
          <p:nvPr>
            <p:ph type="sldNum" sz="quarter" idx="5"/>
          </p:nvPr>
        </p:nvSpPr>
        <p:spPr/>
        <p:txBody>
          <a:bodyPr/>
          <a:lstStyle/>
          <a:p>
            <a:fld id="{33C794D7-106E-499D-A5F4-CA774F8AD4AF}" type="slidenum">
              <a:rPr lang="zh-CN" altLang="en-US" smtClean="0"/>
              <a:t>27</a:t>
            </a:fld>
            <a:endParaRPr lang="zh-CN" altLang="en-US"/>
          </a:p>
        </p:txBody>
      </p:sp>
    </p:spTree>
    <p:extLst>
      <p:ext uri="{BB962C8B-B14F-4D97-AF65-F5344CB8AC3E}">
        <p14:creationId xmlns:p14="http://schemas.microsoft.com/office/powerpoint/2010/main" val="201837095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3C794D7-106E-499D-A5F4-CA774F8AD4AF}" type="slidenum">
              <a:rPr lang="zh-CN" altLang="en-US" smtClean="0"/>
              <a:t>28</a:t>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3C794D7-106E-499D-A5F4-CA774F8AD4AF}" type="slidenum">
              <a:rPr lang="zh-CN" altLang="en-US" smtClean="0"/>
              <a:t>29</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3C794D7-106E-499D-A5F4-CA774F8AD4AF}" type="slidenum">
              <a:rPr lang="zh-CN" altLang="en-US" smtClean="0"/>
              <a:t>3</a:t>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3C794D7-106E-499D-A5F4-CA774F8AD4AF}" type="slidenum">
              <a:rPr lang="zh-CN" altLang="en-US" smtClean="0"/>
              <a:t>30</a:t>
            </a:fld>
            <a:endParaRPr lang="zh-CN" altLang="en-US"/>
          </a:p>
        </p:txBody>
      </p:sp>
    </p:spTree>
    <p:extLst>
      <p:ext uri="{BB962C8B-B14F-4D97-AF65-F5344CB8AC3E}">
        <p14:creationId xmlns:p14="http://schemas.microsoft.com/office/powerpoint/2010/main" val="280275658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3C794D7-106E-499D-A5F4-CA774F8AD4AF}" type="slidenum">
              <a:rPr lang="zh-CN" altLang="en-US" smtClean="0"/>
              <a:t>31</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一共有</a:t>
            </a:r>
            <a:r>
              <a:rPr lang="en-US" altLang="zh-CN" dirty="0"/>
              <a:t>5</a:t>
            </a:r>
            <a:r>
              <a:rPr lang="zh-CN" altLang="en-US" dirty="0"/>
              <a:t>个部分。</a:t>
            </a:r>
          </a:p>
        </p:txBody>
      </p:sp>
      <p:sp>
        <p:nvSpPr>
          <p:cNvPr id="4" name="灯片编号占位符 3"/>
          <p:cNvSpPr>
            <a:spLocks noGrp="1"/>
          </p:cNvSpPr>
          <p:nvPr>
            <p:ph type="sldNum" sz="quarter" idx="5"/>
          </p:nvPr>
        </p:nvSpPr>
        <p:spPr/>
        <p:txBody>
          <a:bodyPr/>
          <a:lstStyle/>
          <a:p>
            <a:fld id="{33C794D7-106E-499D-A5F4-CA774F8AD4AF}" type="slidenum">
              <a:rPr lang="zh-CN" altLang="en-US" smtClean="0"/>
              <a:t>4</a:t>
            </a:fld>
            <a:endParaRPr lang="zh-CN" altLang="en-US"/>
          </a:p>
        </p:txBody>
      </p:sp>
    </p:spTree>
    <p:extLst>
      <p:ext uri="{BB962C8B-B14F-4D97-AF65-F5344CB8AC3E}">
        <p14:creationId xmlns:p14="http://schemas.microsoft.com/office/powerpoint/2010/main" val="18190464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3C794D7-106E-499D-A5F4-CA774F8AD4AF}" type="slidenum">
              <a:rPr lang="zh-CN" altLang="en-US" smtClean="0"/>
              <a:t>5</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这是本次实验用到的两个串行通信协议</a:t>
            </a:r>
            <a:endParaRPr lang="en-US" altLang="zh-CN" dirty="0"/>
          </a:p>
          <a:p>
            <a:r>
              <a:rPr lang="en-US" altLang="zh-CN" dirty="0"/>
              <a:t>UART</a:t>
            </a:r>
            <a:r>
              <a:rPr lang="zh-CN" altLang="en-US" dirty="0"/>
              <a:t>用在蓝牙模块，</a:t>
            </a:r>
            <a:r>
              <a:rPr lang="en-US" altLang="zh-CN" dirty="0"/>
              <a:t>LCD</a:t>
            </a:r>
            <a:r>
              <a:rPr lang="zh-CN" altLang="en-US" dirty="0"/>
              <a:t>模块中用了</a:t>
            </a:r>
            <a:r>
              <a:rPr lang="en-US" altLang="zh-CN" dirty="0"/>
              <a:t>AXI GPIO</a:t>
            </a:r>
            <a:r>
              <a:rPr lang="zh-CN" altLang="en-US" dirty="0"/>
              <a:t>核模拟</a:t>
            </a:r>
            <a:r>
              <a:rPr lang="en-US" altLang="zh-CN" dirty="0"/>
              <a:t>SPI</a:t>
            </a:r>
            <a:r>
              <a:rPr lang="zh-CN" altLang="en-US" dirty="0"/>
              <a:t>时序。</a:t>
            </a:r>
          </a:p>
        </p:txBody>
      </p:sp>
      <p:sp>
        <p:nvSpPr>
          <p:cNvPr id="4" name="灯片编号占位符 3"/>
          <p:cNvSpPr>
            <a:spLocks noGrp="1"/>
          </p:cNvSpPr>
          <p:nvPr>
            <p:ph type="sldNum" sz="quarter" idx="5"/>
          </p:nvPr>
        </p:nvSpPr>
        <p:spPr/>
        <p:txBody>
          <a:bodyPr/>
          <a:lstStyle/>
          <a:p>
            <a:fld id="{33C794D7-106E-499D-A5F4-CA774F8AD4AF}" type="slidenum">
              <a:rPr lang="zh-CN" altLang="en-US" smtClean="0"/>
              <a:t>6</a:t>
            </a:fld>
            <a:endParaRPr lang="zh-CN" altLang="en-US"/>
          </a:p>
        </p:txBody>
      </p:sp>
    </p:spTree>
    <p:extLst>
      <p:ext uri="{BB962C8B-B14F-4D97-AF65-F5344CB8AC3E}">
        <p14:creationId xmlns:p14="http://schemas.microsoft.com/office/powerpoint/2010/main" val="27967733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这个是</a:t>
            </a:r>
            <a:r>
              <a:rPr lang="en-US" altLang="zh-CN" dirty="0"/>
              <a:t>UART</a:t>
            </a:r>
            <a:r>
              <a:rPr lang="zh-CN" altLang="en-US" dirty="0"/>
              <a:t>的一个例子，我们一次传</a:t>
            </a:r>
            <a:r>
              <a:rPr lang="en-US" altLang="zh-CN" dirty="0"/>
              <a:t>8</a:t>
            </a:r>
            <a:r>
              <a:rPr lang="zh-CN" altLang="en-US" dirty="0"/>
              <a:t>个比特位的数据，然后前面和后面分别有一个起始位和停止位。然后它是从低位往高位传</a:t>
            </a:r>
          </a:p>
        </p:txBody>
      </p:sp>
      <p:sp>
        <p:nvSpPr>
          <p:cNvPr id="4" name="灯片编号占位符 3"/>
          <p:cNvSpPr>
            <a:spLocks noGrp="1"/>
          </p:cNvSpPr>
          <p:nvPr>
            <p:ph type="sldNum" sz="quarter" idx="5"/>
          </p:nvPr>
        </p:nvSpPr>
        <p:spPr/>
        <p:txBody>
          <a:bodyPr/>
          <a:lstStyle/>
          <a:p>
            <a:fld id="{33C794D7-106E-499D-A5F4-CA774F8AD4AF}" type="slidenum">
              <a:rPr lang="zh-CN" altLang="en-US" smtClean="0"/>
              <a:t>7</a:t>
            </a:fld>
            <a:endParaRPr lang="zh-CN" altLang="en-US"/>
          </a:p>
        </p:txBody>
      </p:sp>
    </p:spTree>
    <p:extLst>
      <p:ext uri="{BB962C8B-B14F-4D97-AF65-F5344CB8AC3E}">
        <p14:creationId xmlns:p14="http://schemas.microsoft.com/office/powerpoint/2010/main" val="3985107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这个是</a:t>
            </a:r>
            <a:r>
              <a:rPr lang="en-US" altLang="zh-CN" dirty="0"/>
              <a:t>SPI</a:t>
            </a:r>
            <a:r>
              <a:rPr lang="zh-CN" altLang="en-US" dirty="0"/>
              <a:t>的一个传输例子，这里我们定义了主机</a:t>
            </a:r>
            <a:r>
              <a:rPr lang="en-US" altLang="zh-CN" dirty="0"/>
              <a:t>master</a:t>
            </a:r>
            <a:r>
              <a:rPr lang="zh-CN" altLang="en-US" dirty="0"/>
              <a:t>和从机</a:t>
            </a:r>
            <a:r>
              <a:rPr lang="en-US" altLang="zh-CN" dirty="0"/>
              <a:t>slave</a:t>
            </a:r>
            <a:r>
              <a:rPr lang="zh-CN" altLang="en-US" dirty="0"/>
              <a:t>。。。</a:t>
            </a:r>
          </a:p>
        </p:txBody>
      </p:sp>
      <p:sp>
        <p:nvSpPr>
          <p:cNvPr id="4" name="灯片编号占位符 3"/>
          <p:cNvSpPr>
            <a:spLocks noGrp="1"/>
          </p:cNvSpPr>
          <p:nvPr>
            <p:ph type="sldNum" sz="quarter" idx="5"/>
          </p:nvPr>
        </p:nvSpPr>
        <p:spPr/>
        <p:txBody>
          <a:bodyPr/>
          <a:lstStyle/>
          <a:p>
            <a:fld id="{33C794D7-106E-499D-A5F4-CA774F8AD4AF}" type="slidenum">
              <a:rPr lang="zh-CN" altLang="en-US" smtClean="0"/>
              <a:t>8</a:t>
            </a:fld>
            <a:endParaRPr lang="zh-CN" altLang="en-US"/>
          </a:p>
        </p:txBody>
      </p:sp>
    </p:spTree>
    <p:extLst>
      <p:ext uri="{BB962C8B-B14F-4D97-AF65-F5344CB8AC3E}">
        <p14:creationId xmlns:p14="http://schemas.microsoft.com/office/powerpoint/2010/main" val="3179467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我们用的</a:t>
            </a:r>
            <a:r>
              <a:rPr lang="en-US" altLang="zh-CN" dirty="0"/>
              <a:t>EES338</a:t>
            </a:r>
            <a:r>
              <a:rPr lang="zh-CN" altLang="en-US" dirty="0"/>
              <a:t>精工开发板，蓝牙模块使用的是</a:t>
            </a:r>
            <a:r>
              <a:rPr lang="en-US" altLang="zh-CN" dirty="0"/>
              <a:t>UART</a:t>
            </a:r>
            <a:r>
              <a:rPr lang="zh-CN" altLang="en-US" dirty="0"/>
              <a:t>串口通信。</a:t>
            </a:r>
            <a:endParaRPr lang="en-US" altLang="zh-CN" dirty="0"/>
          </a:p>
          <a:p>
            <a:r>
              <a:rPr lang="zh-CN" altLang="en-US" dirty="0"/>
              <a:t>在硬件层，使用的是</a:t>
            </a:r>
            <a:r>
              <a:rPr lang="en-US" altLang="zh-CN" dirty="0"/>
              <a:t>RS-232</a:t>
            </a:r>
            <a:r>
              <a:rPr lang="zh-CN" altLang="en-US" dirty="0"/>
              <a:t>标准。</a:t>
            </a:r>
            <a:endParaRPr lang="en-US" altLang="zh-CN" dirty="0"/>
          </a:p>
          <a:p>
            <a:r>
              <a:rPr lang="zh-CN" altLang="en-US" dirty="0"/>
              <a:t>在协议层，这里我们使用的</a:t>
            </a:r>
            <a:r>
              <a:rPr lang="en-US" altLang="zh-CN" dirty="0"/>
              <a:t>115200</a:t>
            </a:r>
            <a:r>
              <a:rPr lang="zh-CN" altLang="en-US" dirty="0"/>
              <a:t>的波特率。</a:t>
            </a:r>
            <a:endParaRPr lang="en-US" altLang="zh-CN" dirty="0"/>
          </a:p>
          <a:p>
            <a:endParaRPr lang="en-US" altLang="zh-CN" dirty="0"/>
          </a:p>
          <a:p>
            <a:r>
              <a:rPr lang="zh-CN" altLang="en-US" dirty="0"/>
              <a:t>在我们实现的蓝牙控制模块中，有串口发送与串口接收模块来完成与蓝牙模块的数据传输。</a:t>
            </a:r>
            <a:r>
              <a:rPr lang="en-US" altLang="zh-CN" dirty="0"/>
              <a:t>FPGA </a:t>
            </a:r>
            <a:r>
              <a:rPr lang="zh-CN" altLang="en-US" dirty="0"/>
              <a:t>在接收到蓝牙模块传输进来的串 口数据后，会将相应数据以及命令响应通过蓝牙模块发送给与之连接的通信设备，在这个过程中采 用 </a:t>
            </a:r>
            <a:r>
              <a:rPr lang="en-US" altLang="zh-CN" dirty="0"/>
              <a:t>FIFO </a:t>
            </a:r>
            <a:r>
              <a:rPr lang="zh-CN" altLang="en-US" dirty="0"/>
              <a:t>来存储我们需要发送的数据。</a:t>
            </a:r>
            <a:endParaRPr lang="en-US" altLang="zh-CN" dirty="0"/>
          </a:p>
          <a:p>
            <a:endParaRPr lang="en-US" altLang="zh-CN" dirty="0"/>
          </a:p>
          <a:p>
            <a:r>
              <a:rPr lang="zh-CN" altLang="en-US" dirty="0"/>
              <a:t>这里的时钟和</a:t>
            </a:r>
            <a:r>
              <a:rPr lang="en-US" altLang="zh-CN" dirty="0"/>
              <a:t>FIFO</a:t>
            </a:r>
            <a:r>
              <a:rPr lang="zh-CN" altLang="en-US" dirty="0"/>
              <a:t>模块都是用的现成的</a:t>
            </a:r>
            <a:r>
              <a:rPr lang="en-US" altLang="zh-CN" dirty="0"/>
              <a:t>IP</a:t>
            </a:r>
            <a:r>
              <a:rPr lang="zh-CN" altLang="en-US" dirty="0"/>
              <a:t>核</a:t>
            </a:r>
          </a:p>
        </p:txBody>
      </p:sp>
      <p:sp>
        <p:nvSpPr>
          <p:cNvPr id="4" name="灯片编号占位符 3"/>
          <p:cNvSpPr>
            <a:spLocks noGrp="1"/>
          </p:cNvSpPr>
          <p:nvPr>
            <p:ph type="sldNum" sz="quarter" idx="5"/>
          </p:nvPr>
        </p:nvSpPr>
        <p:spPr/>
        <p:txBody>
          <a:bodyPr/>
          <a:lstStyle/>
          <a:p>
            <a:fld id="{33C794D7-106E-499D-A5F4-CA774F8AD4AF}" type="slidenum">
              <a:rPr lang="zh-CN" altLang="en-US" smtClean="0"/>
              <a:t>9</a:t>
            </a:fld>
            <a:endParaRPr lang="zh-CN" altLang="en-US"/>
          </a:p>
        </p:txBody>
      </p:sp>
    </p:spTree>
    <p:extLst>
      <p:ext uri="{BB962C8B-B14F-4D97-AF65-F5344CB8AC3E}">
        <p14:creationId xmlns:p14="http://schemas.microsoft.com/office/powerpoint/2010/main" val="209267897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13.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3.xml"/><Relationship Id="rId4" Type="http://schemas.openxmlformats.org/officeDocument/2006/relationships/image" Target="../media/image13.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BEAECCA3-784F-4746-AC43-2DBB2A33C9F2}" type="datetimeFigureOut">
              <a:rPr lang="zh-CN" altLang="en-US" smtClean="0"/>
              <a:t>2023/9/8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71A93C5-ECBF-4B2E-8ECA-8618D5628C4F}" type="slidenum">
              <a:rPr lang="zh-CN" altLang="en-US" smtClean="0"/>
              <a:t>‹#›</a:t>
            </a:fld>
            <a:endParaRPr lang="zh-CN" altLang="en-US"/>
          </a:p>
        </p:txBody>
      </p:sp>
      <p:grpSp>
        <p:nvGrpSpPr>
          <p:cNvPr id="7" name="组合 6"/>
          <p:cNvGrpSpPr/>
          <p:nvPr userDrawn="1"/>
        </p:nvGrpSpPr>
        <p:grpSpPr>
          <a:xfrm>
            <a:off x="660400" y="420211"/>
            <a:ext cx="3108254" cy="740764"/>
            <a:chOff x="3135802" y="1806138"/>
            <a:chExt cx="3413612" cy="813537"/>
          </a:xfrm>
        </p:grpSpPr>
        <p:pic>
          <p:nvPicPr>
            <p:cNvPr id="8" name="图片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55154" y="1843385"/>
              <a:ext cx="2594260" cy="706770"/>
            </a:xfrm>
            <a:prstGeom prst="rect">
              <a:avLst/>
            </a:prstGeom>
          </p:spPr>
        </p:pic>
        <p:pic>
          <p:nvPicPr>
            <p:cNvPr id="9" name="图片 8"/>
            <p:cNvPicPr>
              <a:picLocks noChangeAspect="1"/>
            </p:cNvPicPr>
            <p:nvPr/>
          </p:nvPicPr>
          <p:blipFill rotWithShape="1">
            <a:blip r:embed="rId3" cstate="print">
              <a:extLst>
                <a:ext uri="{28A0092B-C50C-407E-A947-70E740481C1C}">
                  <a14:useLocalDpi xmlns:a14="http://schemas.microsoft.com/office/drawing/2010/main" val="0"/>
                </a:ext>
              </a:extLst>
            </a:blip>
            <a:srcRect l="23127" t="14957" r="23457" b="38361"/>
            <a:stretch>
              <a:fillRect/>
            </a:stretch>
          </p:blipFill>
          <p:spPr>
            <a:xfrm>
              <a:off x="3135802" y="1806138"/>
              <a:ext cx="809739" cy="809739"/>
            </a:xfrm>
            <a:custGeom>
              <a:avLst/>
              <a:gdLst>
                <a:gd name="connsiteX0" fmla="*/ 2718034 w 5436068"/>
                <a:gd name="connsiteY0" fmla="*/ 0 h 5436068"/>
                <a:gd name="connsiteX1" fmla="*/ 5436068 w 5436068"/>
                <a:gd name="connsiteY1" fmla="*/ 2718034 h 5436068"/>
                <a:gd name="connsiteX2" fmla="*/ 2718034 w 5436068"/>
                <a:gd name="connsiteY2" fmla="*/ 5436068 h 5436068"/>
                <a:gd name="connsiteX3" fmla="*/ 0 w 5436068"/>
                <a:gd name="connsiteY3" fmla="*/ 2718034 h 5436068"/>
                <a:gd name="connsiteX4" fmla="*/ 2718034 w 5436068"/>
                <a:gd name="connsiteY4" fmla="*/ 0 h 54360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36068" h="5436068">
                  <a:moveTo>
                    <a:pt x="2718034" y="0"/>
                  </a:moveTo>
                  <a:cubicBezTo>
                    <a:pt x="4219163" y="0"/>
                    <a:pt x="5436068" y="1216905"/>
                    <a:pt x="5436068" y="2718034"/>
                  </a:cubicBezTo>
                  <a:cubicBezTo>
                    <a:pt x="5436068" y="4219163"/>
                    <a:pt x="4219163" y="5436068"/>
                    <a:pt x="2718034" y="5436068"/>
                  </a:cubicBezTo>
                  <a:cubicBezTo>
                    <a:pt x="1216905" y="5436068"/>
                    <a:pt x="0" y="4219163"/>
                    <a:pt x="0" y="2718034"/>
                  </a:cubicBezTo>
                  <a:cubicBezTo>
                    <a:pt x="0" y="1216905"/>
                    <a:pt x="1216905" y="0"/>
                    <a:pt x="2718034" y="0"/>
                  </a:cubicBezTo>
                  <a:close/>
                </a:path>
              </a:pathLst>
            </a:custGeom>
          </p:spPr>
        </p:pic>
        <p:pic>
          <p:nvPicPr>
            <p:cNvPr id="10" name="图片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96506" y="2347340"/>
              <a:ext cx="2532131" cy="272335"/>
            </a:xfrm>
            <a:prstGeom prst="rect">
              <a:avLst/>
            </a:prstGeom>
          </p:spPr>
        </p:pic>
      </p:grpSp>
      <p:pic>
        <p:nvPicPr>
          <p:cNvPr id="13" name="图片 12" descr="图片包含 户外, 山, 自然, 天空&#10;&#10;描述已自动生成"/>
          <p:cNvPicPr>
            <a:picLocks noChangeAspect="1"/>
          </p:cNvPicPr>
          <p:nvPr/>
        </p:nvPicPr>
        <p:blipFill>
          <a:blip r:embed="rId5">
            <a:alphaModFix amt="12000"/>
            <a:extLst>
              <a:ext uri="{28A0092B-C50C-407E-A947-70E740481C1C}">
                <a14:useLocalDpi xmlns:a14="http://schemas.microsoft.com/office/drawing/2010/main" val="0"/>
              </a:ext>
            </a:extLst>
          </a:blip>
          <a:stretch>
            <a:fillRect/>
          </a:stretch>
        </p:blipFill>
        <p:spPr>
          <a:xfrm>
            <a:off x="0" y="656589"/>
            <a:ext cx="12192000" cy="6169152"/>
          </a:xfrm>
          <a:prstGeom prst="rect">
            <a:avLst/>
          </a:prstGeom>
        </p:spPr>
      </p:pic>
      <p:sp>
        <p:nvSpPr>
          <p:cNvPr id="24" name="文本占位符 23"/>
          <p:cNvSpPr>
            <a:spLocks noGrp="1"/>
          </p:cNvSpPr>
          <p:nvPr userDrawn="1">
            <p:ph type="body" sz="quarter" idx="14" hasCustomPrompt="1"/>
          </p:nvPr>
        </p:nvSpPr>
        <p:spPr>
          <a:xfrm>
            <a:off x="3287785" y="2319196"/>
            <a:ext cx="6400800" cy="914400"/>
          </a:xfrm>
        </p:spPr>
        <p:txBody>
          <a:bodyPr>
            <a:normAutofit/>
          </a:bodyPr>
          <a:lstStyle>
            <a:lvl1pPr marL="0" indent="0">
              <a:buNone/>
              <a:defRPr sz="5400">
                <a:solidFill>
                  <a:schemeClr val="accent3">
                    <a:lumMod val="50000"/>
                  </a:schemeClr>
                </a:solidFill>
                <a:latin typeface="苹方 特粗" panose="020B0800000000000000" pitchFamily="34" charset="-122"/>
                <a:ea typeface="苹方 特粗" panose="020B0800000000000000" pitchFamily="34" charset="-122"/>
              </a:defRPr>
            </a:lvl1pPr>
            <a:lvl2pPr marL="457200" indent="0">
              <a:buNone/>
              <a:defRPr/>
            </a:lvl2pPr>
            <a:lvl4pPr marL="1371600" indent="0">
              <a:buNone/>
              <a:defRPr/>
            </a:lvl4pPr>
          </a:lstStyle>
          <a:p>
            <a:pPr lvl="0"/>
            <a:r>
              <a:rPr lang="zh-CN" altLang="en-US" dirty="0"/>
              <a:t>输入你的报告标题</a:t>
            </a:r>
          </a:p>
        </p:txBody>
      </p:sp>
      <p:pic>
        <p:nvPicPr>
          <p:cNvPr id="17" name="图片 16"/>
          <p:cNvPicPr>
            <a:picLocks noChangeAspect="1"/>
          </p:cNvPicPr>
          <p:nvPr userDrawn="1"/>
        </p:nvPicPr>
        <p:blipFill rotWithShape="1">
          <a:blip r:embed="rId6">
            <a:alphaModFix amt="80000"/>
            <a:duotone>
              <a:schemeClr val="accent2">
                <a:shade val="45000"/>
                <a:satMod val="135000"/>
              </a:schemeClr>
              <a:prstClr val="white"/>
            </a:duotone>
            <a:extLst>
              <a:ext uri="{28A0092B-C50C-407E-A947-70E740481C1C}">
                <a14:useLocalDpi xmlns:a14="http://schemas.microsoft.com/office/drawing/2010/main" val="0"/>
              </a:ext>
            </a:extLst>
          </a:blip>
          <a:srcRect l="20074" t="2195" r="19745" b="6335"/>
          <a:stretch>
            <a:fillRect/>
          </a:stretch>
        </p:blipFill>
        <p:spPr>
          <a:xfrm>
            <a:off x="-1" y="2406125"/>
            <a:ext cx="12192001" cy="4632850"/>
          </a:xfrm>
          <a:prstGeom prst="rect">
            <a:avLst/>
          </a:prstGeom>
          <a:effectLst>
            <a:softEdge rad="596900"/>
          </a:effectLst>
        </p:spPr>
      </p:pic>
      <p:sp>
        <p:nvSpPr>
          <p:cNvPr id="25" name="文本占位符 23"/>
          <p:cNvSpPr>
            <a:spLocks noGrp="1"/>
          </p:cNvSpPr>
          <p:nvPr userDrawn="1">
            <p:ph type="body" sz="quarter" idx="15" hasCustomPrompt="1"/>
          </p:nvPr>
        </p:nvSpPr>
        <p:spPr>
          <a:xfrm>
            <a:off x="4800425" y="3569991"/>
            <a:ext cx="2591150" cy="305593"/>
          </a:xfrm>
        </p:spPr>
        <p:txBody>
          <a:bodyPr>
            <a:normAutofit/>
          </a:bodyPr>
          <a:lstStyle>
            <a:lvl1pPr marL="342900" indent="-342900">
              <a:buFont typeface="Arial" panose="020B0604020202020204" pitchFamily="34" charset="0"/>
              <a:buChar char="•"/>
              <a:defRPr sz="2400">
                <a:solidFill>
                  <a:schemeClr val="accent3">
                    <a:lumMod val="50000"/>
                  </a:schemeClr>
                </a:solidFill>
                <a:latin typeface="苹方 常规" panose="020B0300000000000000" pitchFamily="34" charset="-122"/>
                <a:ea typeface="苹方 常规" panose="020B0300000000000000" pitchFamily="34" charset="-122"/>
              </a:defRPr>
            </a:lvl1pPr>
            <a:lvl2pPr marL="457200" indent="0">
              <a:buNone/>
              <a:defRPr/>
            </a:lvl2pPr>
            <a:lvl4pPr marL="1371600" indent="0">
              <a:buNone/>
              <a:defRPr/>
            </a:lvl4pPr>
          </a:lstStyle>
          <a:p>
            <a:pPr lvl="0"/>
            <a:r>
              <a:rPr lang="zh-CN" altLang="en-US" dirty="0"/>
              <a:t>报告人：</a:t>
            </a:r>
            <a:r>
              <a:rPr lang="en-US" altLang="zh-CN" dirty="0"/>
              <a:t>XXX</a:t>
            </a:r>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BEAECCA3-784F-4746-AC43-2DBB2A33C9F2}" type="datetimeFigureOut">
              <a:rPr lang="zh-CN" altLang="en-US" smtClean="0"/>
              <a:t>2023/9/8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71A93C5-ECBF-4B2E-8ECA-8618D5628C4F}"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BEAECCA3-784F-4746-AC43-2DBB2A33C9F2}" type="datetimeFigureOut">
              <a:rPr lang="zh-CN" altLang="en-US" smtClean="0"/>
              <a:t>2023/9/8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71A93C5-ECBF-4B2E-8ECA-8618D5628C4F}"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BEAECCA3-784F-4746-AC43-2DBB2A33C9F2}" type="datetimeFigureOut">
              <a:rPr lang="zh-CN" altLang="en-US" smtClean="0"/>
              <a:t>2023/9/8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71A93C5-ECBF-4B2E-8ECA-8618D5628C4F}" type="slidenum">
              <a:rPr lang="zh-CN" altLang="en-US" smtClean="0"/>
              <a:t>‹#›</a:t>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BEAECCA3-784F-4746-AC43-2DBB2A33C9F2}" type="datetimeFigureOut">
              <a:rPr lang="zh-CN" altLang="en-US" smtClean="0"/>
              <a:t>2023/9/8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71A93C5-ECBF-4B2E-8ECA-8618D5628C4F}" type="slidenum">
              <a:rPr lang="zh-CN" altLang="en-US" smtClean="0"/>
              <a:t>‹#›</a:t>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spTree>
  </p:cSld>
  <p:clrMapOvr>
    <a:masterClrMapping/>
  </p:clrMapOvr>
  <p:transition spd="slow">
    <p:push dir="u"/>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内页样式1-常规">
    <p:spTree>
      <p:nvGrpSpPr>
        <p:cNvPr id="1" name=""/>
        <p:cNvGrpSpPr/>
        <p:nvPr/>
      </p:nvGrpSpPr>
      <p:grpSpPr>
        <a:xfrm>
          <a:off x="0" y="0"/>
          <a:ext cx="0" cy="0"/>
          <a:chOff x="0" y="0"/>
          <a:chExt cx="0" cy="0"/>
        </a:xfrm>
      </p:grpSpPr>
      <p:cxnSp>
        <p:nvCxnSpPr>
          <p:cNvPr id="2" name="直接连接符 1"/>
          <p:cNvCxnSpPr/>
          <p:nvPr userDrawn="1"/>
        </p:nvCxnSpPr>
        <p:spPr>
          <a:xfrm>
            <a:off x="1550089" y="863157"/>
            <a:ext cx="10318623" cy="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24" name="矩形 23"/>
          <p:cNvSpPr/>
          <p:nvPr userDrawn="1"/>
        </p:nvSpPr>
        <p:spPr>
          <a:xfrm>
            <a:off x="11155416" y="6188075"/>
            <a:ext cx="713296" cy="669925"/>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 name="矩形 2"/>
          <p:cNvSpPr/>
          <p:nvPr userDrawn="1"/>
        </p:nvSpPr>
        <p:spPr>
          <a:xfrm>
            <a:off x="318632" y="0"/>
            <a:ext cx="1048735" cy="873125"/>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p>
        </p:txBody>
      </p:sp>
      <p:sp>
        <p:nvSpPr>
          <p:cNvPr id="12" name="标题 11"/>
          <p:cNvSpPr>
            <a:spLocks noGrp="1"/>
          </p:cNvSpPr>
          <p:nvPr>
            <p:ph type="title"/>
          </p:nvPr>
        </p:nvSpPr>
        <p:spPr>
          <a:xfrm>
            <a:off x="1606550" y="344317"/>
            <a:ext cx="8643848" cy="4801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lang="zh-CN" altLang="en-US" sz="2800" b="1" baseline="0">
                <a:latin typeface="微软雅黑" panose="020B0503020204020204" charset="-122"/>
                <a:ea typeface="微软雅黑" panose="020B0503020204020204" charset="-122"/>
                <a:cs typeface="+mn-cs"/>
              </a:defRPr>
            </a:lvl1pPr>
          </a:lstStyle>
          <a:p>
            <a:pPr lvl="0" eaLnBrk="1" hangingPunct="1"/>
            <a:r>
              <a:rPr lang="zh-CN" altLang="en-US" dirty="0"/>
              <a:t>单击此处编辑母版标题样式</a:t>
            </a:r>
          </a:p>
        </p:txBody>
      </p:sp>
      <p:sp>
        <p:nvSpPr>
          <p:cNvPr id="5" name="矩形 4"/>
          <p:cNvSpPr/>
          <p:nvPr userDrawn="1"/>
        </p:nvSpPr>
        <p:spPr>
          <a:xfrm>
            <a:off x="318631" y="6188075"/>
            <a:ext cx="10844339" cy="669925"/>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6" name="文本框 5"/>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charset="0"/>
                <a:ea typeface="微软雅黑" panose="020B0503020204020204" charset="-122"/>
              </a:defRPr>
            </a:lvl1pPr>
            <a:lvl2pPr marL="742950" indent="-285750">
              <a:defRPr>
                <a:solidFill>
                  <a:schemeClr val="tx1"/>
                </a:solidFill>
                <a:latin typeface="Century Gothic" panose="020B0502020202020204" charset="0"/>
                <a:ea typeface="微软雅黑" panose="020B0503020204020204" charset="-122"/>
              </a:defRPr>
            </a:lvl2pPr>
            <a:lvl3pPr marL="1143000" indent="-228600">
              <a:defRPr>
                <a:solidFill>
                  <a:schemeClr val="tx1"/>
                </a:solidFill>
                <a:latin typeface="Century Gothic" panose="020B0502020202020204" charset="0"/>
                <a:ea typeface="微软雅黑" panose="020B0503020204020204" charset="-122"/>
              </a:defRPr>
            </a:lvl3pPr>
            <a:lvl4pPr marL="1600200" indent="-228600">
              <a:defRPr>
                <a:solidFill>
                  <a:schemeClr val="tx1"/>
                </a:solidFill>
                <a:latin typeface="Century Gothic" panose="020B0502020202020204" charset="0"/>
                <a:ea typeface="微软雅黑" panose="020B0503020204020204" charset="-122"/>
              </a:defRPr>
            </a:lvl4pPr>
            <a:lvl5pPr marL="2057400" indent="-228600">
              <a:defRPr>
                <a:solidFill>
                  <a:schemeClr val="tx1"/>
                </a:solidFill>
                <a:latin typeface="Century Gothic" panose="020B0502020202020204" charset="0"/>
                <a:ea typeface="微软雅黑" panose="020B0503020204020204" charset="-122"/>
              </a:defRPr>
            </a:lvl5pPr>
            <a:lvl6pPr marL="2514600" indent="-228600" fontAlgn="base">
              <a:spcBef>
                <a:spcPct val="0"/>
              </a:spcBef>
              <a:spcAft>
                <a:spcPct val="0"/>
              </a:spcAft>
              <a:defRPr>
                <a:solidFill>
                  <a:schemeClr val="tx1"/>
                </a:solidFill>
                <a:latin typeface="Century Gothic" panose="020B0502020202020204" charset="0"/>
                <a:ea typeface="微软雅黑" panose="020B0503020204020204" charset="-122"/>
              </a:defRPr>
            </a:lvl6pPr>
            <a:lvl7pPr marL="2971800" indent="-228600" fontAlgn="base">
              <a:spcBef>
                <a:spcPct val="0"/>
              </a:spcBef>
              <a:spcAft>
                <a:spcPct val="0"/>
              </a:spcAft>
              <a:defRPr>
                <a:solidFill>
                  <a:schemeClr val="tx1"/>
                </a:solidFill>
                <a:latin typeface="Century Gothic" panose="020B0502020202020204" charset="0"/>
                <a:ea typeface="微软雅黑" panose="020B0503020204020204" charset="-122"/>
              </a:defRPr>
            </a:lvl7pPr>
            <a:lvl8pPr marL="3429000" indent="-228600" fontAlgn="base">
              <a:spcBef>
                <a:spcPct val="0"/>
              </a:spcBef>
              <a:spcAft>
                <a:spcPct val="0"/>
              </a:spcAft>
              <a:defRPr>
                <a:solidFill>
                  <a:schemeClr val="tx1"/>
                </a:solidFill>
                <a:latin typeface="Century Gothic" panose="020B0502020202020204" charset="0"/>
                <a:ea typeface="微软雅黑" panose="020B0503020204020204" charset="-122"/>
              </a:defRPr>
            </a:lvl8pPr>
            <a:lvl9pPr marL="3886200" indent="-228600" fontAlgn="base">
              <a:spcBef>
                <a:spcPct val="0"/>
              </a:spcBef>
              <a:spcAft>
                <a:spcPct val="0"/>
              </a:spcAft>
              <a:defRPr>
                <a:solidFill>
                  <a:schemeClr val="tx1"/>
                </a:solidFill>
                <a:latin typeface="Century Gothic" panose="020B0502020202020204" charset="0"/>
                <a:ea typeface="微软雅黑" panose="020B0503020204020204" charset="-122"/>
              </a:defRPr>
            </a:lvl9pPr>
          </a:lstStyle>
          <a:p>
            <a:pPr algn="ctr" eaLnBrk="1" hangingPunct="1">
              <a:defRPr/>
            </a:pPr>
            <a:fld id="{4CE2CC6A-3CD6-4EB2-A6B9-76993E7CF1F2}" type="slidenum">
              <a:rPr lang="zh-CN" altLang="en-US" sz="1600" smtClean="0">
                <a:solidFill>
                  <a:srgbClr val="F2F2F2"/>
                </a:solidFill>
                <a:latin typeface="微软雅黑" panose="020B0503020204020204" charset="-122"/>
              </a:rPr>
              <a:t>‹#›</a:t>
            </a:fld>
            <a:endParaRPr lang="zh-CN" altLang="en-US" sz="1600" dirty="0">
              <a:solidFill>
                <a:srgbClr val="F2F2F2"/>
              </a:solidFill>
              <a:latin typeface="微软雅黑" panose="020B0503020204020204" charset="-122"/>
            </a:endParaRPr>
          </a:p>
        </p:txBody>
      </p:sp>
      <p:sp>
        <p:nvSpPr>
          <p:cNvPr id="25" name="矩形 24"/>
          <p:cNvSpPr/>
          <p:nvPr userDrawn="1"/>
        </p:nvSpPr>
        <p:spPr>
          <a:xfrm>
            <a:off x="1378908" y="-1612"/>
            <a:ext cx="167082" cy="874737"/>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p>
        </p:txBody>
      </p:sp>
      <p:pic>
        <p:nvPicPr>
          <p:cNvPr id="57" name="图片 56"/>
          <p:cNvPicPr>
            <a:picLocks noChangeAspect="1"/>
          </p:cNvPicPr>
          <p:nvPr userDrawn="1"/>
        </p:nvPicPr>
        <p:blipFill>
          <a:blip r:embed="rId2" cstate="print"/>
          <a:stretch>
            <a:fillRect/>
          </a:stretch>
        </p:blipFill>
        <p:spPr>
          <a:xfrm>
            <a:off x="9837818" y="347339"/>
            <a:ext cx="1969223" cy="432990"/>
          </a:xfrm>
          <a:prstGeom prst="rect">
            <a:avLst/>
          </a:prstGeom>
        </p:spPr>
      </p:pic>
      <p:cxnSp>
        <p:nvCxnSpPr>
          <p:cNvPr id="7" name="直接连接符 6"/>
          <p:cNvCxnSpPr/>
          <p:nvPr userDrawn="1"/>
        </p:nvCxnSpPr>
        <p:spPr>
          <a:xfrm>
            <a:off x="1366474" y="-17822"/>
            <a:ext cx="0" cy="107941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userDrawn="1"/>
        </p:nvCxnSpPr>
        <p:spPr>
          <a:xfrm>
            <a:off x="11155416" y="6119786"/>
            <a:ext cx="0" cy="76063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84" name="组合 83"/>
          <p:cNvGrpSpPr/>
          <p:nvPr userDrawn="1"/>
        </p:nvGrpSpPr>
        <p:grpSpPr>
          <a:xfrm>
            <a:off x="587288" y="6381747"/>
            <a:ext cx="2479573" cy="304965"/>
            <a:chOff x="671368" y="6061309"/>
            <a:chExt cx="2479573" cy="304965"/>
          </a:xfrm>
          <a:solidFill>
            <a:schemeClr val="bg1"/>
          </a:solidFill>
        </p:grpSpPr>
        <p:grpSp>
          <p:nvGrpSpPr>
            <p:cNvPr id="85" name="组合 84"/>
            <p:cNvGrpSpPr/>
            <p:nvPr userDrawn="1"/>
          </p:nvGrpSpPr>
          <p:grpSpPr>
            <a:xfrm>
              <a:off x="2098445" y="6064781"/>
              <a:ext cx="1052496" cy="298683"/>
              <a:chOff x="2373567" y="1096524"/>
              <a:chExt cx="2578404" cy="731714"/>
            </a:xfrm>
            <a:grpFill/>
          </p:grpSpPr>
          <p:sp>
            <p:nvSpPr>
              <p:cNvPr id="100" name="Freeform 5"/>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endParaRPr lang="zh-CN" altLang="en-US"/>
              </a:p>
            </p:txBody>
          </p:sp>
          <p:sp>
            <p:nvSpPr>
              <p:cNvPr id="101" name="Freeform 6"/>
              <p:cNvSpPr/>
              <p:nvPr/>
            </p:nvSpPr>
            <p:spPr bwMode="auto">
              <a:xfrm>
                <a:off x="4620305" y="1241947"/>
                <a:ext cx="331666"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endParaRPr lang="zh-CN" altLang="en-US"/>
              </a:p>
            </p:txBody>
          </p:sp>
          <p:grpSp>
            <p:nvGrpSpPr>
              <p:cNvPr id="102" name="组合 101"/>
              <p:cNvGrpSpPr/>
              <p:nvPr/>
            </p:nvGrpSpPr>
            <p:grpSpPr>
              <a:xfrm>
                <a:off x="2373567" y="1096524"/>
                <a:ext cx="589817" cy="731714"/>
                <a:chOff x="5548313" y="2084388"/>
                <a:chExt cx="547688" cy="679451"/>
              </a:xfrm>
              <a:grpFill/>
            </p:grpSpPr>
            <p:sp>
              <p:nvSpPr>
                <p:cNvPr id="107"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8"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103" name="组合 102"/>
              <p:cNvGrpSpPr/>
              <p:nvPr/>
            </p:nvGrpSpPr>
            <p:grpSpPr>
              <a:xfrm>
                <a:off x="3194779" y="1296598"/>
                <a:ext cx="356817" cy="382445"/>
                <a:chOff x="3792874" y="3156423"/>
                <a:chExt cx="331330" cy="355128"/>
              </a:xfrm>
              <a:grpFill/>
            </p:grpSpPr>
            <p:sp>
              <p:nvSpPr>
                <p:cNvPr id="104"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5"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6"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86" name="组合 85"/>
            <p:cNvGrpSpPr/>
            <p:nvPr userDrawn="1"/>
          </p:nvGrpSpPr>
          <p:grpSpPr>
            <a:xfrm>
              <a:off x="671368" y="6061309"/>
              <a:ext cx="1100339" cy="304965"/>
              <a:chOff x="2372715" y="161759"/>
              <a:chExt cx="2695608" cy="747103"/>
            </a:xfrm>
            <a:grpFill/>
          </p:grpSpPr>
          <p:grpSp>
            <p:nvGrpSpPr>
              <p:cNvPr id="87" name="组合 86"/>
              <p:cNvGrpSpPr/>
              <p:nvPr/>
            </p:nvGrpSpPr>
            <p:grpSpPr>
              <a:xfrm>
                <a:off x="3804781" y="283376"/>
                <a:ext cx="521428" cy="548788"/>
                <a:chOff x="6113463" y="3541713"/>
                <a:chExt cx="484188" cy="509588"/>
              </a:xfrm>
              <a:grpFill/>
            </p:grpSpPr>
            <p:sp>
              <p:nvSpPr>
                <p:cNvPr id="98"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9"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88" name="组合 87"/>
              <p:cNvGrpSpPr/>
              <p:nvPr/>
            </p:nvGrpSpPr>
            <p:grpSpPr>
              <a:xfrm>
                <a:off x="2372715" y="161759"/>
                <a:ext cx="591521" cy="747103"/>
                <a:chOff x="6108700" y="2066926"/>
                <a:chExt cx="549275" cy="693738"/>
              </a:xfrm>
              <a:grpFill/>
            </p:grpSpPr>
            <p:sp>
              <p:nvSpPr>
                <p:cNvPr id="96"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7"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89" name="组合 88"/>
              <p:cNvGrpSpPr/>
              <p:nvPr/>
            </p:nvGrpSpPr>
            <p:grpSpPr>
              <a:xfrm>
                <a:off x="3173775" y="375308"/>
                <a:ext cx="396626" cy="341923"/>
                <a:chOff x="6186488" y="2930526"/>
                <a:chExt cx="368300" cy="317500"/>
              </a:xfrm>
              <a:grpFill/>
            </p:grpSpPr>
            <p:sp>
              <p:nvSpPr>
                <p:cNvPr id="93"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4"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5"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90" name="组合 89"/>
              <p:cNvGrpSpPr/>
              <p:nvPr/>
            </p:nvGrpSpPr>
            <p:grpSpPr>
              <a:xfrm>
                <a:off x="4613362" y="313351"/>
                <a:ext cx="454961" cy="453362"/>
                <a:chOff x="11893465" y="1994536"/>
                <a:chExt cx="274986" cy="274018"/>
              </a:xfrm>
              <a:grpFill/>
            </p:grpSpPr>
            <p:sp>
              <p:nvSpPr>
                <p:cNvPr id="91" name="Freeform 11"/>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endParaRPr lang="zh-CN" altLang="en-US"/>
                </a:p>
              </p:txBody>
            </p:sp>
            <p:sp>
              <p:nvSpPr>
                <p:cNvPr id="92" name="Freeform 12"/>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endParaRPr lang="zh-CN" altLang="en-US"/>
                </a:p>
              </p:txBody>
            </p:sp>
          </p:grpSp>
        </p:grpSp>
      </p:grpSp>
    </p:spTree>
  </p:cSld>
  <p:clrMapOvr>
    <a:masterClrMapping/>
  </p:clrMapOvr>
  <p:transition spd="med">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内页样式1-一段一图-1">
    <p:spTree>
      <p:nvGrpSpPr>
        <p:cNvPr id="1" name=""/>
        <p:cNvGrpSpPr/>
        <p:nvPr/>
      </p:nvGrpSpPr>
      <p:grpSpPr>
        <a:xfrm>
          <a:off x="0" y="0"/>
          <a:ext cx="0" cy="0"/>
          <a:chOff x="0" y="0"/>
          <a:chExt cx="0" cy="0"/>
        </a:xfrm>
      </p:grpSpPr>
      <p:sp>
        <p:nvSpPr>
          <p:cNvPr id="24" name="矩形 23"/>
          <p:cNvSpPr/>
          <p:nvPr userDrawn="1"/>
        </p:nvSpPr>
        <p:spPr>
          <a:xfrm>
            <a:off x="11155416" y="6188075"/>
            <a:ext cx="713296" cy="669925"/>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 name="矩形 4"/>
          <p:cNvSpPr/>
          <p:nvPr userDrawn="1"/>
        </p:nvSpPr>
        <p:spPr>
          <a:xfrm>
            <a:off x="318631" y="6188075"/>
            <a:ext cx="10844339" cy="669925"/>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6" name="文本框 5"/>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charset="0"/>
                <a:ea typeface="微软雅黑" panose="020B0503020204020204" charset="-122"/>
              </a:defRPr>
            </a:lvl1pPr>
            <a:lvl2pPr marL="742950" indent="-285750">
              <a:defRPr>
                <a:solidFill>
                  <a:schemeClr val="tx1"/>
                </a:solidFill>
                <a:latin typeface="Century Gothic" panose="020B0502020202020204" charset="0"/>
                <a:ea typeface="微软雅黑" panose="020B0503020204020204" charset="-122"/>
              </a:defRPr>
            </a:lvl2pPr>
            <a:lvl3pPr marL="1143000" indent="-228600">
              <a:defRPr>
                <a:solidFill>
                  <a:schemeClr val="tx1"/>
                </a:solidFill>
                <a:latin typeface="Century Gothic" panose="020B0502020202020204" charset="0"/>
                <a:ea typeface="微软雅黑" panose="020B0503020204020204" charset="-122"/>
              </a:defRPr>
            </a:lvl3pPr>
            <a:lvl4pPr marL="1600200" indent="-228600">
              <a:defRPr>
                <a:solidFill>
                  <a:schemeClr val="tx1"/>
                </a:solidFill>
                <a:latin typeface="Century Gothic" panose="020B0502020202020204" charset="0"/>
                <a:ea typeface="微软雅黑" panose="020B0503020204020204" charset="-122"/>
              </a:defRPr>
            </a:lvl4pPr>
            <a:lvl5pPr marL="2057400" indent="-228600">
              <a:defRPr>
                <a:solidFill>
                  <a:schemeClr val="tx1"/>
                </a:solidFill>
                <a:latin typeface="Century Gothic" panose="020B0502020202020204" charset="0"/>
                <a:ea typeface="微软雅黑" panose="020B0503020204020204" charset="-122"/>
              </a:defRPr>
            </a:lvl5pPr>
            <a:lvl6pPr marL="2514600" indent="-228600" fontAlgn="base">
              <a:spcBef>
                <a:spcPct val="0"/>
              </a:spcBef>
              <a:spcAft>
                <a:spcPct val="0"/>
              </a:spcAft>
              <a:defRPr>
                <a:solidFill>
                  <a:schemeClr val="tx1"/>
                </a:solidFill>
                <a:latin typeface="Century Gothic" panose="020B0502020202020204" charset="0"/>
                <a:ea typeface="微软雅黑" panose="020B0503020204020204" charset="-122"/>
              </a:defRPr>
            </a:lvl6pPr>
            <a:lvl7pPr marL="2971800" indent="-228600" fontAlgn="base">
              <a:spcBef>
                <a:spcPct val="0"/>
              </a:spcBef>
              <a:spcAft>
                <a:spcPct val="0"/>
              </a:spcAft>
              <a:defRPr>
                <a:solidFill>
                  <a:schemeClr val="tx1"/>
                </a:solidFill>
                <a:latin typeface="Century Gothic" panose="020B0502020202020204" charset="0"/>
                <a:ea typeface="微软雅黑" panose="020B0503020204020204" charset="-122"/>
              </a:defRPr>
            </a:lvl7pPr>
            <a:lvl8pPr marL="3429000" indent="-228600" fontAlgn="base">
              <a:spcBef>
                <a:spcPct val="0"/>
              </a:spcBef>
              <a:spcAft>
                <a:spcPct val="0"/>
              </a:spcAft>
              <a:defRPr>
                <a:solidFill>
                  <a:schemeClr val="tx1"/>
                </a:solidFill>
                <a:latin typeface="Century Gothic" panose="020B0502020202020204" charset="0"/>
                <a:ea typeface="微软雅黑" panose="020B0503020204020204" charset="-122"/>
              </a:defRPr>
            </a:lvl8pPr>
            <a:lvl9pPr marL="3886200" indent="-228600" fontAlgn="base">
              <a:spcBef>
                <a:spcPct val="0"/>
              </a:spcBef>
              <a:spcAft>
                <a:spcPct val="0"/>
              </a:spcAft>
              <a:defRPr>
                <a:solidFill>
                  <a:schemeClr val="tx1"/>
                </a:solidFill>
                <a:latin typeface="Century Gothic" panose="020B0502020202020204" charset="0"/>
                <a:ea typeface="微软雅黑" panose="020B0503020204020204" charset="-122"/>
              </a:defRPr>
            </a:lvl9pPr>
          </a:lstStyle>
          <a:p>
            <a:pPr algn="ctr" eaLnBrk="1" hangingPunct="1">
              <a:defRPr/>
            </a:pPr>
            <a:fld id="{4CE2CC6A-3CD6-4EB2-A6B9-76993E7CF1F2}" type="slidenum">
              <a:rPr lang="zh-CN" altLang="en-US" sz="1600" smtClean="0">
                <a:solidFill>
                  <a:srgbClr val="F2F2F2"/>
                </a:solidFill>
                <a:latin typeface="微软雅黑" panose="020B0503020204020204" charset="-122"/>
              </a:rPr>
              <a:t>‹#›</a:t>
            </a:fld>
            <a:endParaRPr lang="zh-CN" altLang="en-US" sz="1600" dirty="0">
              <a:solidFill>
                <a:srgbClr val="F2F2F2"/>
              </a:solidFill>
              <a:latin typeface="微软雅黑" panose="020B0503020204020204" charset="-122"/>
            </a:endParaRPr>
          </a:p>
        </p:txBody>
      </p:sp>
      <p:cxnSp>
        <p:nvCxnSpPr>
          <p:cNvPr id="58" name="直接连接符 57"/>
          <p:cNvCxnSpPr/>
          <p:nvPr userDrawn="1"/>
        </p:nvCxnSpPr>
        <p:spPr>
          <a:xfrm>
            <a:off x="11155416" y="6119786"/>
            <a:ext cx="0" cy="76063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84" name="组合 83"/>
          <p:cNvGrpSpPr/>
          <p:nvPr userDrawn="1"/>
        </p:nvGrpSpPr>
        <p:grpSpPr>
          <a:xfrm>
            <a:off x="587288" y="6381747"/>
            <a:ext cx="2479573" cy="304965"/>
            <a:chOff x="671368" y="6061309"/>
            <a:chExt cx="2479573" cy="304965"/>
          </a:xfrm>
          <a:solidFill>
            <a:schemeClr val="bg1"/>
          </a:solidFill>
        </p:grpSpPr>
        <p:grpSp>
          <p:nvGrpSpPr>
            <p:cNvPr id="85" name="组合 84"/>
            <p:cNvGrpSpPr/>
            <p:nvPr userDrawn="1"/>
          </p:nvGrpSpPr>
          <p:grpSpPr>
            <a:xfrm>
              <a:off x="2098445" y="6064781"/>
              <a:ext cx="1052496" cy="298683"/>
              <a:chOff x="2373567" y="1096524"/>
              <a:chExt cx="2578404" cy="731714"/>
            </a:xfrm>
            <a:grpFill/>
          </p:grpSpPr>
          <p:sp>
            <p:nvSpPr>
              <p:cNvPr id="100" name="Freeform 5"/>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endParaRPr lang="zh-CN" altLang="en-US"/>
              </a:p>
            </p:txBody>
          </p:sp>
          <p:sp>
            <p:nvSpPr>
              <p:cNvPr id="101" name="Freeform 6"/>
              <p:cNvSpPr/>
              <p:nvPr/>
            </p:nvSpPr>
            <p:spPr bwMode="auto">
              <a:xfrm>
                <a:off x="4620305" y="1241947"/>
                <a:ext cx="331666"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endParaRPr lang="zh-CN" altLang="en-US"/>
              </a:p>
            </p:txBody>
          </p:sp>
          <p:grpSp>
            <p:nvGrpSpPr>
              <p:cNvPr id="102" name="组合 101"/>
              <p:cNvGrpSpPr/>
              <p:nvPr/>
            </p:nvGrpSpPr>
            <p:grpSpPr>
              <a:xfrm>
                <a:off x="2373567" y="1096524"/>
                <a:ext cx="589817" cy="731714"/>
                <a:chOff x="5548313" y="2084388"/>
                <a:chExt cx="547688" cy="679451"/>
              </a:xfrm>
              <a:grpFill/>
            </p:grpSpPr>
            <p:sp>
              <p:nvSpPr>
                <p:cNvPr id="107"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8"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103" name="组合 102"/>
              <p:cNvGrpSpPr/>
              <p:nvPr/>
            </p:nvGrpSpPr>
            <p:grpSpPr>
              <a:xfrm>
                <a:off x="3194779" y="1296598"/>
                <a:ext cx="356817" cy="382445"/>
                <a:chOff x="3792874" y="3156423"/>
                <a:chExt cx="331330" cy="355128"/>
              </a:xfrm>
              <a:grpFill/>
            </p:grpSpPr>
            <p:sp>
              <p:nvSpPr>
                <p:cNvPr id="104"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5"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6"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86" name="组合 85"/>
            <p:cNvGrpSpPr/>
            <p:nvPr userDrawn="1"/>
          </p:nvGrpSpPr>
          <p:grpSpPr>
            <a:xfrm>
              <a:off x="671368" y="6061309"/>
              <a:ext cx="1100339" cy="304965"/>
              <a:chOff x="2372715" y="161759"/>
              <a:chExt cx="2695608" cy="747103"/>
            </a:xfrm>
            <a:grpFill/>
          </p:grpSpPr>
          <p:grpSp>
            <p:nvGrpSpPr>
              <p:cNvPr id="87" name="组合 86"/>
              <p:cNvGrpSpPr/>
              <p:nvPr/>
            </p:nvGrpSpPr>
            <p:grpSpPr>
              <a:xfrm>
                <a:off x="3804781" y="283376"/>
                <a:ext cx="521428" cy="548788"/>
                <a:chOff x="6113463" y="3541713"/>
                <a:chExt cx="484188" cy="509588"/>
              </a:xfrm>
              <a:grpFill/>
            </p:grpSpPr>
            <p:sp>
              <p:nvSpPr>
                <p:cNvPr id="98"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9"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88" name="组合 87"/>
              <p:cNvGrpSpPr/>
              <p:nvPr/>
            </p:nvGrpSpPr>
            <p:grpSpPr>
              <a:xfrm>
                <a:off x="2372715" y="161759"/>
                <a:ext cx="591521" cy="747103"/>
                <a:chOff x="6108700" y="2066926"/>
                <a:chExt cx="549275" cy="693738"/>
              </a:xfrm>
              <a:grpFill/>
            </p:grpSpPr>
            <p:sp>
              <p:nvSpPr>
                <p:cNvPr id="96"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7"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89" name="组合 88"/>
              <p:cNvGrpSpPr/>
              <p:nvPr/>
            </p:nvGrpSpPr>
            <p:grpSpPr>
              <a:xfrm>
                <a:off x="3173775" y="375308"/>
                <a:ext cx="396626" cy="341923"/>
                <a:chOff x="6186488" y="2930526"/>
                <a:chExt cx="368300" cy="317500"/>
              </a:xfrm>
              <a:grpFill/>
            </p:grpSpPr>
            <p:sp>
              <p:nvSpPr>
                <p:cNvPr id="93"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4"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5"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90" name="组合 89"/>
              <p:cNvGrpSpPr/>
              <p:nvPr/>
            </p:nvGrpSpPr>
            <p:grpSpPr>
              <a:xfrm>
                <a:off x="4613362" y="313351"/>
                <a:ext cx="454961" cy="453362"/>
                <a:chOff x="11893465" y="1994536"/>
                <a:chExt cx="274986" cy="274018"/>
              </a:xfrm>
              <a:grpFill/>
            </p:grpSpPr>
            <p:sp>
              <p:nvSpPr>
                <p:cNvPr id="91" name="Freeform 11"/>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endParaRPr lang="zh-CN" altLang="en-US"/>
                </a:p>
              </p:txBody>
            </p:sp>
            <p:sp>
              <p:nvSpPr>
                <p:cNvPr id="92" name="Freeform 12"/>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endParaRPr lang="zh-CN" altLang="en-US"/>
                </a:p>
              </p:txBody>
            </p:sp>
          </p:grpSp>
        </p:grpSp>
      </p:grpSp>
      <p:sp>
        <p:nvSpPr>
          <p:cNvPr id="37" name="标题 11"/>
          <p:cNvSpPr>
            <a:spLocks noGrp="1"/>
          </p:cNvSpPr>
          <p:nvPr>
            <p:ph type="title"/>
          </p:nvPr>
        </p:nvSpPr>
        <p:spPr>
          <a:xfrm>
            <a:off x="1767600" y="3016800"/>
            <a:ext cx="8643848" cy="7017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ctr">
              <a:defRPr lang="zh-CN" altLang="en-US" sz="4400" b="1" baseline="0">
                <a:solidFill>
                  <a:srgbClr val="006C39"/>
                </a:solidFill>
                <a:latin typeface="微软雅黑" panose="020B0503020204020204" charset="-122"/>
                <a:ea typeface="微软雅黑" panose="020B0503020204020204" charset="-122"/>
                <a:cs typeface="+mn-cs"/>
              </a:defRPr>
            </a:lvl1pPr>
          </a:lstStyle>
          <a:p>
            <a:pPr lvl="0" eaLnBrk="1" hangingPunct="1"/>
            <a:r>
              <a:rPr lang="zh-CN" altLang="en-US" dirty="0"/>
              <a:t>单击此处编辑母版标题样式</a:t>
            </a:r>
          </a:p>
        </p:txBody>
      </p:sp>
    </p:spTree>
  </p:cSld>
  <p:clrMapOvr>
    <a:masterClrMapping/>
  </p:clrMapOvr>
  <p:transition spd="med">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内页样式４-常规">
    <p:spTree>
      <p:nvGrpSpPr>
        <p:cNvPr id="1" name=""/>
        <p:cNvGrpSpPr/>
        <p:nvPr/>
      </p:nvGrpSpPr>
      <p:grpSpPr>
        <a:xfrm>
          <a:off x="0" y="0"/>
          <a:ext cx="0" cy="0"/>
          <a:chOff x="0" y="0"/>
          <a:chExt cx="0" cy="0"/>
        </a:xfrm>
      </p:grpSpPr>
      <p:cxnSp>
        <p:nvCxnSpPr>
          <p:cNvPr id="2" name="直接连接符 1"/>
          <p:cNvCxnSpPr/>
          <p:nvPr userDrawn="1"/>
        </p:nvCxnSpPr>
        <p:spPr>
          <a:xfrm>
            <a:off x="1366474" y="863157"/>
            <a:ext cx="10502238"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24" name="矩形 23"/>
          <p:cNvSpPr/>
          <p:nvPr userDrawn="1"/>
        </p:nvSpPr>
        <p:spPr>
          <a:xfrm>
            <a:off x="11155416" y="6188075"/>
            <a:ext cx="713296" cy="669925"/>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 name="矩形 2"/>
          <p:cNvSpPr/>
          <p:nvPr userDrawn="1"/>
        </p:nvSpPr>
        <p:spPr>
          <a:xfrm>
            <a:off x="318632" y="0"/>
            <a:ext cx="1048735" cy="873125"/>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p>
        </p:txBody>
      </p:sp>
      <p:sp>
        <p:nvSpPr>
          <p:cNvPr id="12" name="标题 11"/>
          <p:cNvSpPr>
            <a:spLocks noGrp="1"/>
          </p:cNvSpPr>
          <p:nvPr>
            <p:ph type="title"/>
          </p:nvPr>
        </p:nvSpPr>
        <p:spPr>
          <a:xfrm>
            <a:off x="1368806" y="344317"/>
            <a:ext cx="8643848" cy="4801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lang="zh-CN" altLang="en-US" sz="2800" b="1" baseline="0">
                <a:latin typeface="微软雅黑" panose="020B0503020204020204" charset="-122"/>
                <a:ea typeface="微软雅黑" panose="020B0503020204020204" charset="-122"/>
                <a:cs typeface="+mn-cs"/>
              </a:defRPr>
            </a:lvl1pPr>
          </a:lstStyle>
          <a:p>
            <a:pPr lvl="0" eaLnBrk="1" hangingPunct="1"/>
            <a:r>
              <a:rPr lang="zh-CN" altLang="en-US" dirty="0"/>
              <a:t>单击此处编辑母版标题样式</a:t>
            </a:r>
          </a:p>
        </p:txBody>
      </p:sp>
      <p:sp>
        <p:nvSpPr>
          <p:cNvPr id="5" name="矩形 4"/>
          <p:cNvSpPr/>
          <p:nvPr userDrawn="1"/>
        </p:nvSpPr>
        <p:spPr>
          <a:xfrm>
            <a:off x="318631" y="6188075"/>
            <a:ext cx="10844339" cy="669925"/>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6" name="文本框 5"/>
          <p:cNvSpPr txBox="1">
            <a:spLocks noChangeArrowheads="1"/>
          </p:cNvSpPr>
          <p:nvPr userDrawn="1"/>
        </p:nvSpPr>
        <p:spPr bwMode="auto">
          <a:xfrm>
            <a:off x="11236632" y="6351003"/>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charset="0"/>
                <a:ea typeface="微软雅黑" panose="020B0503020204020204" charset="-122"/>
              </a:defRPr>
            </a:lvl1pPr>
            <a:lvl2pPr marL="742950" indent="-285750">
              <a:defRPr>
                <a:solidFill>
                  <a:schemeClr val="tx1"/>
                </a:solidFill>
                <a:latin typeface="Century Gothic" panose="020B0502020202020204" charset="0"/>
                <a:ea typeface="微软雅黑" panose="020B0503020204020204" charset="-122"/>
              </a:defRPr>
            </a:lvl2pPr>
            <a:lvl3pPr marL="1143000" indent="-228600">
              <a:defRPr>
                <a:solidFill>
                  <a:schemeClr val="tx1"/>
                </a:solidFill>
                <a:latin typeface="Century Gothic" panose="020B0502020202020204" charset="0"/>
                <a:ea typeface="微软雅黑" panose="020B0503020204020204" charset="-122"/>
              </a:defRPr>
            </a:lvl3pPr>
            <a:lvl4pPr marL="1600200" indent="-228600">
              <a:defRPr>
                <a:solidFill>
                  <a:schemeClr val="tx1"/>
                </a:solidFill>
                <a:latin typeface="Century Gothic" panose="020B0502020202020204" charset="0"/>
                <a:ea typeface="微软雅黑" panose="020B0503020204020204" charset="-122"/>
              </a:defRPr>
            </a:lvl4pPr>
            <a:lvl5pPr marL="2057400" indent="-228600">
              <a:defRPr>
                <a:solidFill>
                  <a:schemeClr val="tx1"/>
                </a:solidFill>
                <a:latin typeface="Century Gothic" panose="020B0502020202020204" charset="0"/>
                <a:ea typeface="微软雅黑" panose="020B0503020204020204" charset="-122"/>
              </a:defRPr>
            </a:lvl5pPr>
            <a:lvl6pPr marL="2514600" indent="-228600" fontAlgn="base">
              <a:spcBef>
                <a:spcPct val="0"/>
              </a:spcBef>
              <a:spcAft>
                <a:spcPct val="0"/>
              </a:spcAft>
              <a:defRPr>
                <a:solidFill>
                  <a:schemeClr val="tx1"/>
                </a:solidFill>
                <a:latin typeface="Century Gothic" panose="020B0502020202020204" charset="0"/>
                <a:ea typeface="微软雅黑" panose="020B0503020204020204" charset="-122"/>
              </a:defRPr>
            </a:lvl6pPr>
            <a:lvl7pPr marL="2971800" indent="-228600" fontAlgn="base">
              <a:spcBef>
                <a:spcPct val="0"/>
              </a:spcBef>
              <a:spcAft>
                <a:spcPct val="0"/>
              </a:spcAft>
              <a:defRPr>
                <a:solidFill>
                  <a:schemeClr val="tx1"/>
                </a:solidFill>
                <a:latin typeface="Century Gothic" panose="020B0502020202020204" charset="0"/>
                <a:ea typeface="微软雅黑" panose="020B0503020204020204" charset="-122"/>
              </a:defRPr>
            </a:lvl7pPr>
            <a:lvl8pPr marL="3429000" indent="-228600" fontAlgn="base">
              <a:spcBef>
                <a:spcPct val="0"/>
              </a:spcBef>
              <a:spcAft>
                <a:spcPct val="0"/>
              </a:spcAft>
              <a:defRPr>
                <a:solidFill>
                  <a:schemeClr val="tx1"/>
                </a:solidFill>
                <a:latin typeface="Century Gothic" panose="020B0502020202020204" charset="0"/>
                <a:ea typeface="微软雅黑" panose="020B0503020204020204" charset="-122"/>
              </a:defRPr>
            </a:lvl8pPr>
            <a:lvl9pPr marL="3886200" indent="-228600" fontAlgn="base">
              <a:spcBef>
                <a:spcPct val="0"/>
              </a:spcBef>
              <a:spcAft>
                <a:spcPct val="0"/>
              </a:spcAft>
              <a:defRPr>
                <a:solidFill>
                  <a:schemeClr val="tx1"/>
                </a:solidFill>
                <a:latin typeface="Century Gothic" panose="020B0502020202020204" charset="0"/>
                <a:ea typeface="微软雅黑" panose="020B0503020204020204" charset="-122"/>
              </a:defRPr>
            </a:lvl9pPr>
          </a:lstStyle>
          <a:p>
            <a:pPr algn="ctr" eaLnBrk="1" hangingPunct="1">
              <a:defRPr/>
            </a:pPr>
            <a:fld id="{4CE2CC6A-3CD6-4EB2-A6B9-76993E7CF1F2}" type="slidenum">
              <a:rPr lang="zh-CN" altLang="en-US" sz="1600" smtClean="0">
                <a:solidFill>
                  <a:srgbClr val="F2F2F2"/>
                </a:solidFill>
                <a:latin typeface="微软雅黑" panose="020B0503020204020204" charset="-122"/>
              </a:rPr>
              <a:t>‹#›</a:t>
            </a:fld>
            <a:endParaRPr lang="zh-CN" altLang="en-US" sz="1600" dirty="0">
              <a:solidFill>
                <a:srgbClr val="F2F2F2"/>
              </a:solidFill>
              <a:latin typeface="微软雅黑" panose="020B0503020204020204" charset="-122"/>
            </a:endParaRPr>
          </a:p>
        </p:txBody>
      </p:sp>
      <p:cxnSp>
        <p:nvCxnSpPr>
          <p:cNvPr id="58" name="直接连接符 57"/>
          <p:cNvCxnSpPr/>
          <p:nvPr userDrawn="1"/>
        </p:nvCxnSpPr>
        <p:spPr>
          <a:xfrm>
            <a:off x="11155416" y="6188075"/>
            <a:ext cx="0" cy="66558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59" name="图片 13"/>
          <p:cNvPicPr>
            <a:picLocks noChangeAspect="1"/>
          </p:cNvPicPr>
          <p:nvPr userDrawn="1"/>
        </p:nvPicPr>
        <p:blipFill>
          <a:blip r:embed="rId2" cstate="print"/>
          <a:stretch>
            <a:fillRect/>
          </a:stretch>
        </p:blipFill>
        <p:spPr bwMode="auto">
          <a:xfrm>
            <a:off x="10101715" y="214313"/>
            <a:ext cx="1864408" cy="690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 name="图片 14"/>
          <p:cNvPicPr>
            <a:picLocks noChangeAspect="1"/>
          </p:cNvPicPr>
          <p:nvPr userDrawn="1"/>
        </p:nvPicPr>
        <p:blipFill>
          <a:blip r:embed="rId3" cstate="print"/>
          <a:srcRect/>
          <a:stretch>
            <a:fillRect/>
          </a:stretch>
        </p:blipFill>
        <p:spPr bwMode="auto">
          <a:xfrm>
            <a:off x="409575" y="6269038"/>
            <a:ext cx="1817688"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自定义版式">
    <p:bg>
      <p:bgPr>
        <a:solidFill>
          <a:schemeClr val="tx1"/>
        </a:solidFill>
        <a:effectLst/>
      </p:bgPr>
    </p:bg>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a:duotone>
              <a:schemeClr val="bg2">
                <a:shade val="45000"/>
                <a:satMod val="135000"/>
              </a:schemeClr>
              <a:prstClr val="white"/>
            </a:duotone>
          </a:blip>
          <a:srcRect r="27993"/>
          <a:stretch>
            <a:fillRect/>
          </a:stretch>
        </p:blipFill>
        <p:spPr>
          <a:xfrm>
            <a:off x="1" y="-5557"/>
            <a:ext cx="12192000" cy="6863557"/>
          </a:xfrm>
          <a:prstGeom prst="rect">
            <a:avLst/>
          </a:prstGeom>
        </p:spPr>
      </p:pic>
      <p:sp>
        <p:nvSpPr>
          <p:cNvPr id="4" name="矩形 3"/>
          <p:cNvSpPr/>
          <p:nvPr userDrawn="1"/>
        </p:nvSpPr>
        <p:spPr>
          <a:xfrm>
            <a:off x="-3" y="2077796"/>
            <a:ext cx="12192000" cy="4780204"/>
          </a:xfrm>
          <a:prstGeom prst="rect">
            <a:avLst/>
          </a:prstGeom>
          <a:gradFill>
            <a:gsLst>
              <a:gs pos="0">
                <a:srgbClr val="010000">
                  <a:alpha val="0"/>
                </a:srgbClr>
              </a:gs>
              <a:gs pos="100000">
                <a:srgbClr val="010000">
                  <a:alpha val="89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5" name="矩形 4"/>
          <p:cNvSpPr/>
          <p:nvPr userDrawn="1"/>
        </p:nvSpPr>
        <p:spPr>
          <a:xfrm rot="10800000">
            <a:off x="-1" y="-5557"/>
            <a:ext cx="12191999" cy="3217764"/>
          </a:xfrm>
          <a:prstGeom prst="rect">
            <a:avLst/>
          </a:prstGeom>
          <a:gradFill>
            <a:gsLst>
              <a:gs pos="0">
                <a:srgbClr val="010000">
                  <a:alpha val="0"/>
                </a:srgbClr>
              </a:gs>
              <a:gs pos="100000">
                <a:srgbClr val="01000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6" name="矩形 5"/>
          <p:cNvSpPr/>
          <p:nvPr userDrawn="1"/>
        </p:nvSpPr>
        <p:spPr>
          <a:xfrm>
            <a:off x="-1" y="0"/>
            <a:ext cx="12192001" cy="6811864"/>
          </a:xfrm>
          <a:prstGeom prst="rect">
            <a:avLst/>
          </a:prstGeom>
          <a:solidFill>
            <a:srgbClr val="080304">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7" name="文本框 6"/>
          <p:cNvSpPr txBox="1"/>
          <p:nvPr userDrawn="1"/>
        </p:nvSpPr>
        <p:spPr>
          <a:xfrm>
            <a:off x="4760680" y="564634"/>
            <a:ext cx="2670634" cy="369332"/>
          </a:xfrm>
          <a:prstGeom prst="rect">
            <a:avLst/>
          </a:prstGeom>
          <a:noFill/>
        </p:spPr>
        <p:txBody>
          <a:bodyPr wrap="square" rtlCol="0">
            <a:spAutoFit/>
          </a:bodyPr>
          <a:lstStyle>
            <a:defPPr>
              <a:defRPr lang="en-US"/>
            </a:defPPr>
            <a:lvl1pPr algn="dist">
              <a:defRPr sz="1600">
                <a:solidFill>
                  <a:schemeClr val="bg1"/>
                </a:solidFill>
                <a:latin typeface="+mj-ea"/>
                <a:ea typeface="+mj-ea"/>
              </a:defRPr>
            </a:lvl1p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本</a:t>
            </a:r>
            <a:r>
              <a:rPr kumimoji="0" lang="en-US" altLang="zh-CN"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PPT</a:t>
            </a:r>
            <a:r>
              <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模板正参与</a:t>
            </a:r>
            <a:endParaRPr kumimoji="0" 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sp>
        <p:nvSpPr>
          <p:cNvPr id="8" name="矩形 7"/>
          <p:cNvSpPr/>
          <p:nvPr userDrawn="1"/>
        </p:nvSpPr>
        <p:spPr>
          <a:xfrm>
            <a:off x="3602350" y="2482543"/>
            <a:ext cx="4987300" cy="400109"/>
          </a:xfrm>
          <a:prstGeom prst="rect">
            <a:avLst/>
          </a:prstGeom>
          <a:gradFill flip="none" rotWithShape="1">
            <a:gsLst>
              <a:gs pos="100000">
                <a:srgbClr val="CB9B53">
                  <a:alpha val="0"/>
                </a:srgbClr>
              </a:gs>
              <a:gs pos="0">
                <a:srgbClr val="CB9B53">
                  <a:alpha val="7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2400" b="1" i="0" u="none" strike="noStrike" kern="1200" cap="none" spc="0" normalizeH="0" baseline="0" noProof="0">
              <a:ln>
                <a:noFill/>
              </a:ln>
              <a:solidFill>
                <a:srgbClr val="0E5177"/>
              </a:solidFill>
              <a:effectLst/>
              <a:uLnTx/>
              <a:uFillTx/>
              <a:latin typeface="Segoe UI" panose="020B0502040204020203"/>
              <a:ea typeface="微软雅黑" panose="020B0503020204020204" charset="-122"/>
              <a:cs typeface="+mn-cs"/>
            </a:endParaRPr>
          </a:p>
        </p:txBody>
      </p:sp>
      <p:sp>
        <p:nvSpPr>
          <p:cNvPr id="9" name="文本框 8"/>
          <p:cNvSpPr txBox="1"/>
          <p:nvPr userDrawn="1"/>
        </p:nvSpPr>
        <p:spPr>
          <a:xfrm>
            <a:off x="4049486" y="2517885"/>
            <a:ext cx="4093028" cy="338554"/>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 </a:t>
            </a:r>
            <a:r>
              <a:rPr kumimoji="0" lang="zh-CN" altLang="en-US" sz="16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第一届高校</a:t>
            </a:r>
            <a:r>
              <a:rPr kumimoji="0" lang="en-US" altLang="zh-CN" sz="16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PPT</a:t>
            </a:r>
            <a:r>
              <a:rPr kumimoji="0" lang="zh-CN" altLang="en-US" sz="16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模板设计大赛 </a:t>
            </a:r>
            <a:endParaRPr kumimoji="0" lang="en-US" sz="16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sp>
        <p:nvSpPr>
          <p:cNvPr id="11" name="文本框 10"/>
          <p:cNvSpPr txBox="1"/>
          <p:nvPr userDrawn="1"/>
        </p:nvSpPr>
        <p:spPr>
          <a:xfrm>
            <a:off x="6133678" y="4824918"/>
            <a:ext cx="2545865" cy="1061381"/>
          </a:xfrm>
          <a:prstGeom prst="rect">
            <a:avLst/>
          </a:prstGeom>
          <a:noFill/>
        </p:spPr>
        <p:txBody>
          <a:bodyPr wrap="square" rtlCol="0">
            <a:spAutoFit/>
          </a:bodyPr>
          <a:lstStyle>
            <a:defPPr>
              <a:defRPr lang="en-US"/>
            </a:defPPr>
            <a:lvl1pPr algn="dist">
              <a:defRPr>
                <a:solidFill>
                  <a:schemeClr val="bg1"/>
                </a:solidFill>
                <a:latin typeface="+mj-ea"/>
                <a:ea typeface="+mj-ea"/>
              </a:defRPr>
            </a:lvl1p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1800" b="0" i="0" u="none" strike="noStrike" kern="1200" cap="none" spc="150" normalizeH="0" baseline="0" noProof="0">
                <a:ln>
                  <a:noFill/>
                </a:ln>
                <a:solidFill>
                  <a:prstClr val="white"/>
                </a:solidFill>
                <a:effectLst/>
                <a:uLnTx/>
                <a:uFillTx/>
                <a:latin typeface="微软雅黑" panose="020B0503020204020204" charset="-122"/>
                <a:ea typeface="微软雅黑" panose="020B0503020204020204" charset="-122"/>
                <a:cs typeface="+mn-cs"/>
              </a:rPr>
              <a:t>微信扫码</a:t>
            </a:r>
            <a:endParaRPr kumimoji="0" lang="en-US" altLang="zh-CN" sz="1800" b="0" i="0" u="none" strike="noStrike" kern="1200" cap="none" spc="150" normalizeH="0" baseline="0" noProof="0">
              <a:ln>
                <a:noFill/>
              </a:ln>
              <a:solidFill>
                <a:prstClr val="white"/>
              </a:solidFill>
              <a:effectLst/>
              <a:uLnTx/>
              <a:uFillTx/>
              <a:latin typeface="微软雅黑" panose="020B0503020204020204" charset="-122"/>
              <a:ea typeface="微软雅黑" panose="020B0503020204020204" charset="-122"/>
              <a:cs typeface="+mn-cs"/>
            </a:endParaRPr>
          </a:p>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1800" b="0" i="0" u="none" strike="noStrike" kern="1200" cap="none" spc="150" normalizeH="0" baseline="0" noProof="0">
                <a:ln>
                  <a:noFill/>
                </a:ln>
                <a:solidFill>
                  <a:prstClr val="white"/>
                </a:solidFill>
                <a:effectLst/>
                <a:uLnTx/>
                <a:uFillTx/>
                <a:latin typeface="微软雅黑" panose="020B0503020204020204" charset="-122"/>
                <a:ea typeface="微软雅黑" panose="020B0503020204020204" charset="-122"/>
                <a:cs typeface="+mn-cs"/>
              </a:rPr>
              <a:t>来聆听模板作者</a:t>
            </a:r>
            <a:endParaRPr kumimoji="0" lang="en-US" altLang="zh-CN" sz="1800" b="0" i="0" u="none" strike="noStrike" kern="1200" cap="none" spc="150" normalizeH="0" baseline="0" noProof="0">
              <a:ln>
                <a:noFill/>
              </a:ln>
              <a:solidFill>
                <a:prstClr val="white"/>
              </a:solidFill>
              <a:effectLst/>
              <a:uLnTx/>
              <a:uFillTx/>
              <a:latin typeface="微软雅黑" panose="020B0503020204020204" charset="-122"/>
              <a:ea typeface="微软雅黑" panose="020B0503020204020204" charset="-122"/>
              <a:cs typeface="+mn-cs"/>
            </a:endParaRPr>
          </a:p>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1800" b="0" i="0" u="none" strike="noStrike" kern="1200" cap="none" spc="150" normalizeH="0" baseline="0" noProof="0">
                <a:ln>
                  <a:noFill/>
                </a:ln>
                <a:solidFill>
                  <a:prstClr val="white"/>
                </a:solidFill>
                <a:effectLst/>
                <a:uLnTx/>
                <a:uFillTx/>
                <a:latin typeface="微软雅黑" panose="020B0503020204020204" charset="-122"/>
                <a:ea typeface="微软雅黑" panose="020B0503020204020204" charset="-122"/>
                <a:cs typeface="+mn-cs"/>
              </a:rPr>
              <a:t>设计灵感、制作思路</a:t>
            </a:r>
            <a:endParaRPr kumimoji="0" lang="en-US" sz="1800" b="0" i="0" u="none" strike="noStrike" kern="1200" cap="none" spc="15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pic>
        <p:nvPicPr>
          <p:cNvPr id="12" name="图片 11"/>
          <p:cNvPicPr>
            <a:picLocks noChangeAspect="1"/>
          </p:cNvPicPr>
          <p:nvPr userDrawn="1"/>
        </p:nvPicPr>
        <p:blipFill>
          <a:blip r:embed="rId3"/>
          <a:stretch>
            <a:fillRect/>
          </a:stretch>
        </p:blipFill>
        <p:spPr>
          <a:xfrm>
            <a:off x="-615419" y="3771974"/>
            <a:ext cx="13817069" cy="3996426"/>
          </a:xfrm>
          <a:prstGeom prst="rect">
            <a:avLst/>
          </a:prstGeom>
        </p:spPr>
      </p:pic>
      <p:pic>
        <p:nvPicPr>
          <p:cNvPr id="13" name="图片 12"/>
          <p:cNvPicPr>
            <a:picLocks noChangeAspect="1"/>
          </p:cNvPicPr>
          <p:nvPr userDrawn="1"/>
        </p:nvPicPr>
        <p:blipFill>
          <a:blip r:embed="rId4"/>
          <a:stretch>
            <a:fillRect/>
          </a:stretch>
        </p:blipFill>
        <p:spPr>
          <a:xfrm>
            <a:off x="1683657" y="716939"/>
            <a:ext cx="8824686" cy="1844708"/>
          </a:xfrm>
          <a:prstGeom prst="rect">
            <a:avLst/>
          </a:prstGeom>
        </p:spPr>
      </p:pic>
      <p:sp>
        <p:nvSpPr>
          <p:cNvPr id="14" name="文本框 13"/>
          <p:cNvSpPr txBox="1"/>
          <p:nvPr userDrawn="1"/>
        </p:nvSpPr>
        <p:spPr>
          <a:xfrm>
            <a:off x="3742050" y="2971888"/>
            <a:ext cx="1983605"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100" b="0" i="0" u="none" strike="noStrike" kern="1200" cap="none" spc="0" normalizeH="0" baseline="0" noProof="0">
                <a:ln>
                  <a:noFill/>
                </a:ln>
                <a:solidFill>
                  <a:prstClr val="white">
                    <a:lumMod val="75000"/>
                  </a:prstClr>
                </a:solidFill>
                <a:effectLst/>
                <a:uLnTx/>
                <a:uFillTx/>
                <a:latin typeface="微软雅黑" panose="020B0503020204020204" charset="-122"/>
                <a:ea typeface="微软雅黑" panose="020B0503020204020204" charset="-122"/>
                <a:cs typeface="+mn-cs"/>
              </a:rPr>
              <a:t>活动主办：秋叶</a:t>
            </a:r>
            <a:r>
              <a:rPr kumimoji="0" lang="en-US" altLang="zh-CN" sz="1100" b="0" i="0" u="none" strike="noStrike" kern="1200" cap="none" spc="0" normalizeH="0" baseline="0" noProof="0">
                <a:ln>
                  <a:noFill/>
                </a:ln>
                <a:solidFill>
                  <a:prstClr val="white">
                    <a:lumMod val="75000"/>
                  </a:prstClr>
                </a:solidFill>
                <a:effectLst/>
                <a:uLnTx/>
                <a:uFillTx/>
                <a:latin typeface="微软雅黑" panose="020B0503020204020204" charset="-122"/>
                <a:ea typeface="微软雅黑" panose="020B0503020204020204" charset="-122"/>
                <a:cs typeface="+mn-cs"/>
              </a:rPr>
              <a:t>PPT</a:t>
            </a:r>
            <a:endParaRPr kumimoji="0" lang="en-US" sz="1100" b="0" i="0" u="none" strike="noStrike" kern="1200" cap="none" spc="0" normalizeH="0" baseline="0" noProof="0">
              <a:ln>
                <a:noFill/>
              </a:ln>
              <a:solidFill>
                <a:prstClr val="white">
                  <a:lumMod val="75000"/>
                </a:prstClr>
              </a:solidFill>
              <a:effectLst/>
              <a:uLnTx/>
              <a:uFillTx/>
              <a:latin typeface="微软雅黑" panose="020B0503020204020204" charset="-122"/>
              <a:ea typeface="微软雅黑" panose="020B0503020204020204" charset="-122"/>
              <a:cs typeface="+mn-cs"/>
            </a:endParaRPr>
          </a:p>
        </p:txBody>
      </p:sp>
      <p:sp>
        <p:nvSpPr>
          <p:cNvPr id="15" name="文本框 14"/>
          <p:cNvSpPr txBox="1"/>
          <p:nvPr userDrawn="1"/>
        </p:nvSpPr>
        <p:spPr>
          <a:xfrm>
            <a:off x="6079638" y="2971888"/>
            <a:ext cx="2492943"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100" b="0" i="0" u="none" strike="noStrike" kern="1200" cap="none" spc="0" normalizeH="0" baseline="0" noProof="0">
                <a:ln>
                  <a:noFill/>
                </a:ln>
                <a:solidFill>
                  <a:prstClr val="white">
                    <a:lumMod val="75000"/>
                  </a:prstClr>
                </a:solidFill>
                <a:effectLst/>
                <a:uLnTx/>
                <a:uFillTx/>
                <a:latin typeface="微软雅黑" panose="020B0503020204020204" charset="-122"/>
                <a:ea typeface="微软雅黑" panose="020B0503020204020204" charset="-122"/>
                <a:cs typeface="+mn-cs"/>
              </a:rPr>
              <a:t>技术支持：微软听听文档</a:t>
            </a:r>
            <a:endParaRPr kumimoji="0" lang="en-US" sz="1100" b="0" i="0" u="none" strike="noStrike" kern="1200" cap="none" spc="0" normalizeH="0" baseline="0" noProof="0">
              <a:ln>
                <a:noFill/>
              </a:ln>
              <a:solidFill>
                <a:prstClr val="white">
                  <a:lumMod val="75000"/>
                </a:prstClr>
              </a:solidFill>
              <a:effectLst/>
              <a:uLnTx/>
              <a:uFillTx/>
              <a:latin typeface="微软雅黑" panose="020B0503020204020204" charset="-122"/>
              <a:ea typeface="微软雅黑" panose="020B0503020204020204" charset="-122"/>
              <a:cs typeface="+mn-cs"/>
            </a:endParaRPr>
          </a:p>
        </p:txBody>
      </p:sp>
      <p:sp>
        <p:nvSpPr>
          <p:cNvPr id="16" name="矩形 15"/>
          <p:cNvSpPr/>
          <p:nvPr userDrawn="1"/>
        </p:nvSpPr>
        <p:spPr>
          <a:xfrm>
            <a:off x="3600610" y="3494767"/>
            <a:ext cx="2318400" cy="2318400"/>
          </a:xfrm>
          <a:prstGeom prst="rect">
            <a:avLst/>
          </a:prstGeom>
          <a:solidFill>
            <a:schemeClr val="bg1"/>
          </a:solidFill>
          <a:ln w="57150">
            <a:solidFill>
              <a:srgbClr val="CB9B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46331" cy="369332"/>
          </a:xfrm>
          <a:prstGeom prst="rect">
            <a:avLst/>
          </a:prstGeom>
        </p:spPr>
        <p:txBody>
          <a:bodyPr wrap="none">
            <a:spAutoFit/>
          </a:bodyPr>
          <a:lstStyle/>
          <a:p>
            <a:pPr marL="0" marR="0" lvl="0" indent="0" defTabSz="609600"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标注</a:t>
            </a:r>
            <a:endParaRPr kumimoji="0" lang="zh-CN" altLang="en-US" sz="18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1" name="矩形 10"/>
          <p:cNvSpPr/>
          <p:nvPr userDrawn="1"/>
        </p:nvSpPr>
        <p:spPr>
          <a:xfrm>
            <a:off x="2572589" y="759873"/>
            <a:ext cx="1402001" cy="2865400"/>
          </a:xfrm>
          <a:prstGeom prst="rect">
            <a:avLst/>
          </a:prstGeom>
        </p:spPr>
        <p:txBody>
          <a:bodyPr wrap="square">
            <a:spAutoFit/>
          </a:bodyPr>
          <a:lstStyle/>
          <a:p>
            <a:pPr marL="0" marR="0" lvl="0" indent="0" defTabSz="6096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模板作者</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使用说明 </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声明</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2" name="矩形 11"/>
          <p:cNvSpPr/>
          <p:nvPr userDrawn="1"/>
        </p:nvSpPr>
        <p:spPr>
          <a:xfrm>
            <a:off x="4153010" y="759873"/>
            <a:ext cx="7074345" cy="3425553"/>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OfficePLUS</a:t>
            </a:r>
          </a:p>
          <a:p>
            <a:pPr marL="0" marR="0" lvl="0" indent="0" defTabSz="9144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9144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模板为作者原创，著作权归作者所有。</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您仅可以个人非商业用途使用本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a:t>
            </a:r>
            <a:r>
              <a:rPr kumimoji="0" lang="zh-CN" altLang="en-US" sz="1400" b="0" i="0" u="none" strike="noStrike" kern="1200" cap="none" spc="0" normalizeH="0" baseline="0" noProof="0">
                <a:ln>
                  <a:noFill/>
                </a:ln>
                <a:solidFill>
                  <a:prstClr val="white"/>
                </a:solidFill>
                <a:effectLst/>
                <a:uLnTx/>
                <a:uFillTx/>
                <a:latin typeface="+mn-lt"/>
                <a:ea typeface="微软雅黑" panose="020B0503020204020204" charset="-122"/>
                <a:cs typeface="+mn-cs"/>
              </a:rPr>
              <a:t>未经权利人书面明确授权，不可将信息内容的全部或部分用于出售，或以出租、出借、转让、分销、发布等其他任何方式供他人使用</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a:t>
            </a:r>
            <a:r>
              <a:rPr kumimoji="0" lang="zh-CN" altLang="en-US" sz="1400" b="0" i="0" u="none" strike="noStrike" kern="1200" cap="none" spc="0" normalizeH="0" baseline="0" noProof="0">
                <a:ln>
                  <a:noFill/>
                </a:ln>
                <a:solidFill>
                  <a:prstClr val="white"/>
                </a:solidFill>
                <a:effectLst/>
                <a:uLnTx/>
                <a:uFillTx/>
                <a:latin typeface="+mn-lt"/>
                <a:ea typeface="微软雅黑" panose="020B0503020204020204" charset="-122"/>
                <a:cs typeface="+mn-cs"/>
              </a:rPr>
              <a:t>否则将承担法律责任。</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OfficePLUS</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尊重知识产权并注重保护用户享有的各项权利。</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OfficePLUS</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拥有对本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模板进行展示、报道、宣传及用于市场活动的权利，若在比赛或商业应用过程中发生版权纠纷，其法律责任由作者本人承担。</a:t>
            </a:r>
            <a:endPar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600" eaLnBrk="1" fontAlgn="auto" latinLnBrk="0" hangingPunct="1">
              <a:lnSpc>
                <a:spcPct val="100000"/>
              </a:lnSpc>
              <a:spcBef>
                <a:spcPts val="0"/>
              </a:spcBef>
              <a:spcAft>
                <a:spcPts val="0"/>
              </a:spcAft>
              <a:buClrTx/>
              <a:buSzTx/>
              <a:buFontTx/>
              <a:buNone/>
              <a:defRPr/>
            </a:pPr>
            <a:r>
              <a:rPr kumimoji="1" lang="en-US" altLang="zh-CN" sz="1000" b="0" i="0" u="none" strike="noStrike" kern="0" cap="none" spc="0" normalizeH="0" baseline="0" noProof="0" dirty="0">
                <a:ln>
                  <a:noFill/>
                </a:ln>
                <a:solidFill>
                  <a:prstClr val="white"/>
                </a:solidFill>
                <a:effectLst/>
                <a:uLnTx/>
                <a:uFillTx/>
                <a:latin typeface="Segoe UI Light" panose="020B0502040204020203"/>
                <a:ea typeface="微软雅黑" panose="020B0503020204020204" charset="-122"/>
                <a:cs typeface="Segoe UI Light" panose="020B0502040204020203"/>
              </a:rPr>
              <a:t>OfficePLUS</a:t>
            </a:r>
            <a:endParaRPr kumimoji="0" lang="zh-CN" altLang="en-US" sz="1000" b="0" i="0" u="none" strike="noStrike" kern="0" cap="none" spc="0" normalizeH="0" baseline="0" noProof="0" dirty="0">
              <a:ln>
                <a:noFill/>
              </a:ln>
              <a:solidFill>
                <a:prstClr val="white"/>
              </a:solidFill>
              <a:effectLst/>
              <a:uLnTx/>
              <a:uFillTx/>
              <a:latin typeface="Segoe UI Light" panose="020B0502040204020203"/>
              <a:ea typeface="微软雅黑" panose="020B0503020204020204" charset="-122"/>
              <a:cs typeface="Segoe UI Light" panose="020B0502040204020203"/>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BEAECCA3-784F-4746-AC43-2DBB2A33C9F2}" type="datetimeFigureOut">
              <a:rPr lang="zh-CN" altLang="en-US" smtClean="0"/>
              <a:t>2023/9/8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71A93C5-ECBF-4B2E-8ECA-8618D5628C4F}" type="slidenum">
              <a:rPr lang="zh-CN" altLang="en-US" smtClean="0"/>
              <a:t>‹#›</a:t>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自定义版式">
    <p:bg>
      <p:bgPr>
        <a:solidFill>
          <a:schemeClr val="tx1"/>
        </a:solidFill>
        <a:effectLst/>
      </p:bgPr>
    </p:bg>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a:duotone>
              <a:schemeClr val="bg2">
                <a:shade val="45000"/>
                <a:satMod val="135000"/>
              </a:schemeClr>
              <a:prstClr val="white"/>
            </a:duotone>
          </a:blip>
          <a:srcRect r="27993"/>
          <a:stretch>
            <a:fillRect/>
          </a:stretch>
        </p:blipFill>
        <p:spPr>
          <a:xfrm>
            <a:off x="1" y="-5557"/>
            <a:ext cx="12192000" cy="6863557"/>
          </a:xfrm>
          <a:prstGeom prst="rect">
            <a:avLst/>
          </a:prstGeom>
        </p:spPr>
      </p:pic>
      <p:sp>
        <p:nvSpPr>
          <p:cNvPr id="4" name="矩形 3"/>
          <p:cNvSpPr/>
          <p:nvPr userDrawn="1"/>
        </p:nvSpPr>
        <p:spPr>
          <a:xfrm>
            <a:off x="-3" y="2077796"/>
            <a:ext cx="12192000" cy="4780204"/>
          </a:xfrm>
          <a:prstGeom prst="rect">
            <a:avLst/>
          </a:prstGeom>
          <a:gradFill>
            <a:gsLst>
              <a:gs pos="0">
                <a:srgbClr val="010000">
                  <a:alpha val="0"/>
                </a:srgbClr>
              </a:gs>
              <a:gs pos="100000">
                <a:srgbClr val="010000">
                  <a:alpha val="89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5" name="矩形 4"/>
          <p:cNvSpPr/>
          <p:nvPr userDrawn="1"/>
        </p:nvSpPr>
        <p:spPr>
          <a:xfrm rot="10800000">
            <a:off x="-1" y="-5557"/>
            <a:ext cx="12191999" cy="3217764"/>
          </a:xfrm>
          <a:prstGeom prst="rect">
            <a:avLst/>
          </a:prstGeom>
          <a:gradFill>
            <a:gsLst>
              <a:gs pos="0">
                <a:srgbClr val="010000">
                  <a:alpha val="0"/>
                </a:srgbClr>
              </a:gs>
              <a:gs pos="100000">
                <a:srgbClr val="01000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6" name="矩形 5"/>
          <p:cNvSpPr/>
          <p:nvPr userDrawn="1"/>
        </p:nvSpPr>
        <p:spPr>
          <a:xfrm>
            <a:off x="-1" y="0"/>
            <a:ext cx="12192001" cy="6811864"/>
          </a:xfrm>
          <a:prstGeom prst="rect">
            <a:avLst/>
          </a:prstGeom>
          <a:solidFill>
            <a:srgbClr val="080304">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7" name="文本框 6"/>
          <p:cNvSpPr txBox="1"/>
          <p:nvPr userDrawn="1"/>
        </p:nvSpPr>
        <p:spPr>
          <a:xfrm>
            <a:off x="4760680" y="564634"/>
            <a:ext cx="2670634" cy="369332"/>
          </a:xfrm>
          <a:prstGeom prst="rect">
            <a:avLst/>
          </a:prstGeom>
          <a:noFill/>
        </p:spPr>
        <p:txBody>
          <a:bodyPr wrap="square" rtlCol="0">
            <a:spAutoFit/>
          </a:bodyPr>
          <a:lstStyle>
            <a:defPPr>
              <a:defRPr lang="en-US"/>
            </a:defPPr>
            <a:lvl1pPr algn="dist">
              <a:defRPr sz="1600">
                <a:solidFill>
                  <a:schemeClr val="bg1"/>
                </a:solidFill>
                <a:latin typeface="+mj-ea"/>
                <a:ea typeface="+mj-ea"/>
              </a:defRPr>
            </a:lvl1p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本</a:t>
            </a:r>
            <a:r>
              <a:rPr kumimoji="0" lang="en-US" altLang="zh-CN"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PPT</a:t>
            </a:r>
            <a:r>
              <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模板正参与</a:t>
            </a:r>
            <a:endParaRPr kumimoji="0" 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sp>
        <p:nvSpPr>
          <p:cNvPr id="8" name="矩形 7"/>
          <p:cNvSpPr/>
          <p:nvPr userDrawn="1"/>
        </p:nvSpPr>
        <p:spPr>
          <a:xfrm>
            <a:off x="3602350" y="2482543"/>
            <a:ext cx="4987300" cy="400109"/>
          </a:xfrm>
          <a:prstGeom prst="rect">
            <a:avLst/>
          </a:prstGeom>
          <a:gradFill flip="none" rotWithShape="1">
            <a:gsLst>
              <a:gs pos="100000">
                <a:srgbClr val="CB9B53">
                  <a:alpha val="0"/>
                </a:srgbClr>
              </a:gs>
              <a:gs pos="0">
                <a:srgbClr val="CB9B53">
                  <a:alpha val="7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2400" b="1" i="0" u="none" strike="noStrike" kern="1200" cap="none" spc="0" normalizeH="0" baseline="0" noProof="0">
              <a:ln>
                <a:noFill/>
              </a:ln>
              <a:solidFill>
                <a:srgbClr val="0E5177"/>
              </a:solidFill>
              <a:effectLst/>
              <a:uLnTx/>
              <a:uFillTx/>
              <a:latin typeface="Segoe UI" panose="020B0502040204020203"/>
              <a:ea typeface="微软雅黑" panose="020B0503020204020204" charset="-122"/>
              <a:cs typeface="+mn-cs"/>
            </a:endParaRPr>
          </a:p>
        </p:txBody>
      </p:sp>
      <p:sp>
        <p:nvSpPr>
          <p:cNvPr id="9" name="文本框 8"/>
          <p:cNvSpPr txBox="1"/>
          <p:nvPr userDrawn="1"/>
        </p:nvSpPr>
        <p:spPr>
          <a:xfrm>
            <a:off x="4049486" y="2517885"/>
            <a:ext cx="4093028" cy="338554"/>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 </a:t>
            </a:r>
            <a:r>
              <a:rPr kumimoji="0" lang="zh-CN" altLang="en-US" sz="16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第一届高校</a:t>
            </a:r>
            <a:r>
              <a:rPr kumimoji="0" lang="en-US" altLang="zh-CN" sz="16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PPT</a:t>
            </a:r>
            <a:r>
              <a:rPr kumimoji="0" lang="zh-CN" altLang="en-US" sz="16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模板设计大赛 </a:t>
            </a:r>
            <a:endParaRPr kumimoji="0" lang="en-US" sz="16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sp>
        <p:nvSpPr>
          <p:cNvPr id="11" name="文本框 10"/>
          <p:cNvSpPr txBox="1"/>
          <p:nvPr userDrawn="1"/>
        </p:nvSpPr>
        <p:spPr>
          <a:xfrm>
            <a:off x="6133678" y="4824918"/>
            <a:ext cx="2545865" cy="1061381"/>
          </a:xfrm>
          <a:prstGeom prst="rect">
            <a:avLst/>
          </a:prstGeom>
          <a:noFill/>
        </p:spPr>
        <p:txBody>
          <a:bodyPr wrap="square" rtlCol="0">
            <a:spAutoFit/>
          </a:bodyPr>
          <a:lstStyle>
            <a:defPPr>
              <a:defRPr lang="en-US"/>
            </a:defPPr>
            <a:lvl1pPr algn="dist">
              <a:defRPr>
                <a:solidFill>
                  <a:schemeClr val="bg1"/>
                </a:solidFill>
                <a:latin typeface="+mj-ea"/>
                <a:ea typeface="+mj-ea"/>
              </a:defRPr>
            </a:lvl1p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1800" b="0" i="0" u="none" strike="noStrike" kern="1200" cap="none" spc="150" normalizeH="0" baseline="0" noProof="0">
                <a:ln>
                  <a:noFill/>
                </a:ln>
                <a:solidFill>
                  <a:prstClr val="white"/>
                </a:solidFill>
                <a:effectLst/>
                <a:uLnTx/>
                <a:uFillTx/>
                <a:latin typeface="微软雅黑" panose="020B0503020204020204" charset="-122"/>
                <a:ea typeface="微软雅黑" panose="020B0503020204020204" charset="-122"/>
                <a:cs typeface="+mn-cs"/>
              </a:rPr>
              <a:t>微信扫码</a:t>
            </a:r>
            <a:endParaRPr kumimoji="0" lang="en-US" altLang="zh-CN" sz="1800" b="0" i="0" u="none" strike="noStrike" kern="1200" cap="none" spc="150" normalizeH="0" baseline="0" noProof="0">
              <a:ln>
                <a:noFill/>
              </a:ln>
              <a:solidFill>
                <a:prstClr val="white"/>
              </a:solidFill>
              <a:effectLst/>
              <a:uLnTx/>
              <a:uFillTx/>
              <a:latin typeface="微软雅黑" panose="020B0503020204020204" charset="-122"/>
              <a:ea typeface="微软雅黑" panose="020B0503020204020204" charset="-122"/>
              <a:cs typeface="+mn-cs"/>
            </a:endParaRPr>
          </a:p>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1800" b="0" i="0" u="none" strike="noStrike" kern="1200" cap="none" spc="150" normalizeH="0" baseline="0" noProof="0">
                <a:ln>
                  <a:noFill/>
                </a:ln>
                <a:solidFill>
                  <a:prstClr val="white"/>
                </a:solidFill>
                <a:effectLst/>
                <a:uLnTx/>
                <a:uFillTx/>
                <a:latin typeface="微软雅黑" panose="020B0503020204020204" charset="-122"/>
                <a:ea typeface="微软雅黑" panose="020B0503020204020204" charset="-122"/>
                <a:cs typeface="+mn-cs"/>
              </a:rPr>
              <a:t>来聆听模板作者</a:t>
            </a:r>
            <a:endParaRPr kumimoji="0" lang="en-US" altLang="zh-CN" sz="1800" b="0" i="0" u="none" strike="noStrike" kern="1200" cap="none" spc="150" normalizeH="0" baseline="0" noProof="0">
              <a:ln>
                <a:noFill/>
              </a:ln>
              <a:solidFill>
                <a:prstClr val="white"/>
              </a:solidFill>
              <a:effectLst/>
              <a:uLnTx/>
              <a:uFillTx/>
              <a:latin typeface="微软雅黑" panose="020B0503020204020204" charset="-122"/>
              <a:ea typeface="微软雅黑" panose="020B0503020204020204" charset="-122"/>
              <a:cs typeface="+mn-cs"/>
            </a:endParaRPr>
          </a:p>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1800" b="0" i="0" u="none" strike="noStrike" kern="1200" cap="none" spc="150" normalizeH="0" baseline="0" noProof="0">
                <a:ln>
                  <a:noFill/>
                </a:ln>
                <a:solidFill>
                  <a:prstClr val="white"/>
                </a:solidFill>
                <a:effectLst/>
                <a:uLnTx/>
                <a:uFillTx/>
                <a:latin typeface="微软雅黑" panose="020B0503020204020204" charset="-122"/>
                <a:ea typeface="微软雅黑" panose="020B0503020204020204" charset="-122"/>
                <a:cs typeface="+mn-cs"/>
              </a:rPr>
              <a:t>设计灵感、制作思路</a:t>
            </a:r>
            <a:endParaRPr kumimoji="0" lang="en-US" sz="1800" b="0" i="0" u="none" strike="noStrike" kern="1200" cap="none" spc="15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pic>
        <p:nvPicPr>
          <p:cNvPr id="12" name="图片 11"/>
          <p:cNvPicPr>
            <a:picLocks noChangeAspect="1"/>
          </p:cNvPicPr>
          <p:nvPr userDrawn="1"/>
        </p:nvPicPr>
        <p:blipFill>
          <a:blip r:embed="rId3"/>
          <a:stretch>
            <a:fillRect/>
          </a:stretch>
        </p:blipFill>
        <p:spPr>
          <a:xfrm>
            <a:off x="-615419" y="3771974"/>
            <a:ext cx="13817069" cy="3996426"/>
          </a:xfrm>
          <a:prstGeom prst="rect">
            <a:avLst/>
          </a:prstGeom>
        </p:spPr>
      </p:pic>
      <p:pic>
        <p:nvPicPr>
          <p:cNvPr id="13" name="图片 12"/>
          <p:cNvPicPr>
            <a:picLocks noChangeAspect="1"/>
          </p:cNvPicPr>
          <p:nvPr userDrawn="1"/>
        </p:nvPicPr>
        <p:blipFill>
          <a:blip r:embed="rId4"/>
          <a:stretch>
            <a:fillRect/>
          </a:stretch>
        </p:blipFill>
        <p:spPr>
          <a:xfrm>
            <a:off x="1683657" y="716939"/>
            <a:ext cx="8824686" cy="1844708"/>
          </a:xfrm>
          <a:prstGeom prst="rect">
            <a:avLst/>
          </a:prstGeom>
        </p:spPr>
      </p:pic>
      <p:sp>
        <p:nvSpPr>
          <p:cNvPr id="14" name="文本框 13"/>
          <p:cNvSpPr txBox="1"/>
          <p:nvPr userDrawn="1"/>
        </p:nvSpPr>
        <p:spPr>
          <a:xfrm>
            <a:off x="3742050" y="2971888"/>
            <a:ext cx="1983605"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100" b="0" i="0" u="none" strike="noStrike" kern="1200" cap="none" spc="0" normalizeH="0" baseline="0" noProof="0">
                <a:ln>
                  <a:noFill/>
                </a:ln>
                <a:solidFill>
                  <a:prstClr val="white">
                    <a:lumMod val="75000"/>
                  </a:prstClr>
                </a:solidFill>
                <a:effectLst/>
                <a:uLnTx/>
                <a:uFillTx/>
                <a:latin typeface="微软雅黑" panose="020B0503020204020204" charset="-122"/>
                <a:ea typeface="微软雅黑" panose="020B0503020204020204" charset="-122"/>
                <a:cs typeface="+mn-cs"/>
              </a:rPr>
              <a:t>活动主办：秋叶</a:t>
            </a:r>
            <a:r>
              <a:rPr kumimoji="0" lang="en-US" altLang="zh-CN" sz="1100" b="0" i="0" u="none" strike="noStrike" kern="1200" cap="none" spc="0" normalizeH="0" baseline="0" noProof="0">
                <a:ln>
                  <a:noFill/>
                </a:ln>
                <a:solidFill>
                  <a:prstClr val="white">
                    <a:lumMod val="75000"/>
                  </a:prstClr>
                </a:solidFill>
                <a:effectLst/>
                <a:uLnTx/>
                <a:uFillTx/>
                <a:latin typeface="微软雅黑" panose="020B0503020204020204" charset="-122"/>
                <a:ea typeface="微软雅黑" panose="020B0503020204020204" charset="-122"/>
                <a:cs typeface="+mn-cs"/>
              </a:rPr>
              <a:t>PPT</a:t>
            </a:r>
            <a:endParaRPr kumimoji="0" lang="en-US" sz="1100" b="0" i="0" u="none" strike="noStrike" kern="1200" cap="none" spc="0" normalizeH="0" baseline="0" noProof="0">
              <a:ln>
                <a:noFill/>
              </a:ln>
              <a:solidFill>
                <a:prstClr val="white">
                  <a:lumMod val="75000"/>
                </a:prstClr>
              </a:solidFill>
              <a:effectLst/>
              <a:uLnTx/>
              <a:uFillTx/>
              <a:latin typeface="微软雅黑" panose="020B0503020204020204" charset="-122"/>
              <a:ea typeface="微软雅黑" panose="020B0503020204020204" charset="-122"/>
              <a:cs typeface="+mn-cs"/>
            </a:endParaRPr>
          </a:p>
        </p:txBody>
      </p:sp>
      <p:sp>
        <p:nvSpPr>
          <p:cNvPr id="15" name="文本框 14"/>
          <p:cNvSpPr txBox="1"/>
          <p:nvPr userDrawn="1"/>
        </p:nvSpPr>
        <p:spPr>
          <a:xfrm>
            <a:off x="6079638" y="2971888"/>
            <a:ext cx="2492943"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100" b="0" i="0" u="none" strike="noStrike" kern="1200" cap="none" spc="0" normalizeH="0" baseline="0" noProof="0">
                <a:ln>
                  <a:noFill/>
                </a:ln>
                <a:solidFill>
                  <a:prstClr val="white">
                    <a:lumMod val="75000"/>
                  </a:prstClr>
                </a:solidFill>
                <a:effectLst/>
                <a:uLnTx/>
                <a:uFillTx/>
                <a:latin typeface="微软雅黑" panose="020B0503020204020204" charset="-122"/>
                <a:ea typeface="微软雅黑" panose="020B0503020204020204" charset="-122"/>
                <a:cs typeface="+mn-cs"/>
              </a:rPr>
              <a:t>技术支持：微软听听文档</a:t>
            </a:r>
            <a:endParaRPr kumimoji="0" lang="en-US" sz="1100" b="0" i="0" u="none" strike="noStrike" kern="1200" cap="none" spc="0" normalizeH="0" baseline="0" noProof="0">
              <a:ln>
                <a:noFill/>
              </a:ln>
              <a:solidFill>
                <a:prstClr val="white">
                  <a:lumMod val="75000"/>
                </a:prstClr>
              </a:solidFill>
              <a:effectLst/>
              <a:uLnTx/>
              <a:uFillTx/>
              <a:latin typeface="微软雅黑" panose="020B0503020204020204" charset="-122"/>
              <a:ea typeface="微软雅黑" panose="020B0503020204020204" charset="-122"/>
              <a:cs typeface="+mn-cs"/>
            </a:endParaRPr>
          </a:p>
        </p:txBody>
      </p:sp>
      <p:sp>
        <p:nvSpPr>
          <p:cNvPr id="16" name="矩形 15"/>
          <p:cNvSpPr/>
          <p:nvPr userDrawn="1"/>
        </p:nvSpPr>
        <p:spPr>
          <a:xfrm>
            <a:off x="3600610" y="3494767"/>
            <a:ext cx="2318400" cy="2318400"/>
          </a:xfrm>
          <a:prstGeom prst="rect">
            <a:avLst/>
          </a:prstGeom>
          <a:solidFill>
            <a:schemeClr val="bg1"/>
          </a:solidFill>
          <a:ln w="57150">
            <a:solidFill>
              <a:srgbClr val="CB9B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46331" cy="369332"/>
          </a:xfrm>
          <a:prstGeom prst="rect">
            <a:avLst/>
          </a:prstGeom>
        </p:spPr>
        <p:txBody>
          <a:bodyPr wrap="none">
            <a:spAutoFit/>
          </a:bodyPr>
          <a:lstStyle/>
          <a:p>
            <a:pPr marL="0" marR="0" lvl="0" indent="0" defTabSz="609600"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标注</a:t>
            </a:r>
            <a:endParaRPr kumimoji="0" lang="zh-CN" altLang="en-US" sz="18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1" name="矩形 10"/>
          <p:cNvSpPr/>
          <p:nvPr userDrawn="1"/>
        </p:nvSpPr>
        <p:spPr>
          <a:xfrm>
            <a:off x="2572589" y="759873"/>
            <a:ext cx="1402001" cy="2025170"/>
          </a:xfrm>
          <a:prstGeom prst="rect">
            <a:avLst/>
          </a:prstGeom>
        </p:spPr>
        <p:txBody>
          <a:bodyPr wrap="square">
            <a:spAutoFit/>
          </a:bodyPr>
          <a:lstStyle/>
          <a:p>
            <a:pPr marL="0" marR="0" lvl="0" indent="0" defTabSz="6096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使用说明 </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声明</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2" name="矩形 11"/>
          <p:cNvSpPr/>
          <p:nvPr userDrawn="1"/>
        </p:nvSpPr>
        <p:spPr>
          <a:xfrm>
            <a:off x="4153010" y="759873"/>
            <a:ext cx="7074345" cy="2585323"/>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模板为作者原创，著作权归作者所有。</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您仅可以个人非商业用途使用本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a:t>
            </a:r>
            <a:r>
              <a:rPr kumimoji="0" lang="zh-CN" altLang="en-US" sz="1400" b="0" i="0" u="none" strike="noStrike" kern="1200" cap="none" spc="0" normalizeH="0" baseline="0" noProof="0">
                <a:ln>
                  <a:noFill/>
                </a:ln>
                <a:solidFill>
                  <a:prstClr val="white"/>
                </a:solidFill>
                <a:effectLst/>
                <a:uLnTx/>
                <a:uFillTx/>
                <a:latin typeface="+mn-lt"/>
                <a:ea typeface="微软雅黑" panose="020B0503020204020204" charset="-122"/>
                <a:cs typeface="+mn-cs"/>
              </a:rPr>
              <a:t>未经权利人书面明确授权，不可将信息内容的全部或部分用于出售，或以出租、出借、转让、分销、发布等其他任何方式供他人使用</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a:t>
            </a:r>
            <a:r>
              <a:rPr kumimoji="0" lang="zh-CN" altLang="en-US" sz="1400" b="0" i="0" u="none" strike="noStrike" kern="1200" cap="none" spc="0" normalizeH="0" baseline="0" noProof="0">
                <a:ln>
                  <a:noFill/>
                </a:ln>
                <a:solidFill>
                  <a:prstClr val="white"/>
                </a:solidFill>
                <a:effectLst/>
                <a:uLnTx/>
                <a:uFillTx/>
                <a:latin typeface="+mn-lt"/>
                <a:ea typeface="微软雅黑" panose="020B0503020204020204" charset="-122"/>
                <a:cs typeface="+mn-cs"/>
              </a:rPr>
              <a:t>否则将承担法律责任。</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OfficePLUS</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尊重知识产权并注重保护用户享有的各项权利。</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OfficePLUS</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拥有对本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模板进行展示、报道、宣传及用于市场活动的权利，若在比赛或商业应用过程中发生版权纠纷，其法律责任由作者本人承担。</a:t>
            </a:r>
            <a:endPar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600" eaLnBrk="1" fontAlgn="auto" latinLnBrk="0" hangingPunct="1">
              <a:lnSpc>
                <a:spcPct val="100000"/>
              </a:lnSpc>
              <a:spcBef>
                <a:spcPts val="0"/>
              </a:spcBef>
              <a:spcAft>
                <a:spcPts val="0"/>
              </a:spcAft>
              <a:buClrTx/>
              <a:buSzTx/>
              <a:buFontTx/>
              <a:buNone/>
              <a:defRPr/>
            </a:pPr>
            <a:r>
              <a:rPr kumimoji="1" lang="en-US" altLang="zh-CN" sz="1000" b="0" i="0" u="none" strike="noStrike" kern="0" cap="none" spc="0" normalizeH="0" baseline="0" noProof="0" dirty="0">
                <a:ln>
                  <a:noFill/>
                </a:ln>
                <a:solidFill>
                  <a:prstClr val="white"/>
                </a:solidFill>
                <a:effectLst/>
                <a:uLnTx/>
                <a:uFillTx/>
                <a:latin typeface="Segoe UI Light" panose="020B0502040204020203"/>
                <a:ea typeface="微软雅黑" panose="020B0503020204020204" charset="-122"/>
                <a:cs typeface="Segoe UI Light" panose="020B0502040204020203"/>
              </a:rPr>
              <a:t>OfficePLUS</a:t>
            </a:r>
            <a:endParaRPr kumimoji="0" lang="zh-CN" altLang="en-US" sz="1000" b="0" i="0" u="none" strike="noStrike" kern="0" cap="none" spc="0" normalizeH="0" baseline="0" noProof="0" dirty="0">
              <a:ln>
                <a:noFill/>
              </a:ln>
              <a:solidFill>
                <a:prstClr val="white"/>
              </a:solidFill>
              <a:effectLst/>
              <a:uLnTx/>
              <a:uFillTx/>
              <a:latin typeface="Segoe UI Light" panose="020B0502040204020203"/>
              <a:ea typeface="微软雅黑" panose="020B0503020204020204" charset="-122"/>
              <a:cs typeface="Segoe UI Light" panose="020B0502040204020203"/>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BEAECCA3-784F-4746-AC43-2DBB2A33C9F2}" type="datetimeFigureOut">
              <a:rPr lang="zh-CN" altLang="en-US" smtClean="0"/>
              <a:t>2023/9/8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71A93C5-ECBF-4B2E-8ECA-8618D5628C4F}"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p:txBody>
          <a:bodyPr/>
          <a:lstStyle/>
          <a:p>
            <a:fld id="{BEAECCA3-784F-4746-AC43-2DBB2A33C9F2}" type="datetimeFigureOut">
              <a:rPr lang="zh-CN" altLang="en-US" smtClean="0"/>
              <a:t>2023/9/8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71A93C5-ECBF-4B2E-8ECA-8618D5628C4F}"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BEAECCA3-784F-4746-AC43-2DBB2A33C9F2}" type="datetimeFigureOut">
              <a:rPr lang="zh-CN" altLang="en-US" smtClean="0"/>
              <a:t>2023/9/8</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F71A93C5-ECBF-4B2E-8ECA-8618D5628C4F}"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BEAECCA3-784F-4746-AC43-2DBB2A33C9F2}" type="datetimeFigureOut">
              <a:rPr lang="zh-CN" altLang="en-US" smtClean="0"/>
              <a:t>2023/9/8</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F71A93C5-ECBF-4B2E-8ECA-8618D5628C4F}"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空白2">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BEAECCA3-784F-4746-AC43-2DBB2A33C9F2}" type="datetimeFigureOut">
              <a:rPr lang="zh-CN" altLang="en-US" smtClean="0"/>
              <a:t>2023/9/8</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F71A93C5-ECBF-4B2E-8ECA-8618D5628C4F}" type="slidenum">
              <a:rPr lang="zh-CN" altLang="en-US" smtClean="0"/>
              <a:t>‹#›</a:t>
            </a:fld>
            <a:endParaRPr lang="zh-CN" altLang="en-US"/>
          </a:p>
        </p:txBody>
      </p:sp>
      <p:pic>
        <p:nvPicPr>
          <p:cNvPr id="7" name="图片 6" descr="图片包含 树, 户外, 草, 天空&#10;&#10;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2976"/>
            <a:ext cx="12192000" cy="6860976"/>
          </a:xfrm>
          <a:prstGeom prst="rect">
            <a:avLst/>
          </a:prstGeom>
        </p:spPr>
      </p:pic>
      <p:sp>
        <p:nvSpPr>
          <p:cNvPr id="8" name="矩形 7"/>
          <p:cNvSpPr/>
          <p:nvPr userDrawn="1"/>
        </p:nvSpPr>
        <p:spPr>
          <a:xfrm>
            <a:off x="0" y="0"/>
            <a:ext cx="12192000" cy="6860976"/>
          </a:xfrm>
          <a:prstGeom prst="rect">
            <a:avLst/>
          </a:prstGeom>
          <a:gradFill>
            <a:gsLst>
              <a:gs pos="0">
                <a:srgbClr val="FFFFFF">
                  <a:alpha val="57000"/>
                </a:srgbClr>
              </a:gs>
              <a:gs pos="100000">
                <a:schemeClr val="bg1"/>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空白3">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BEAECCA3-784F-4746-AC43-2DBB2A33C9F2}" type="datetimeFigureOut">
              <a:rPr lang="zh-CN" altLang="en-US" smtClean="0"/>
              <a:t>2023/9/8</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F71A93C5-ECBF-4B2E-8ECA-8618D5628C4F}" type="slidenum">
              <a:rPr lang="zh-CN" altLang="en-US" smtClean="0"/>
              <a:t>‹#›</a:t>
            </a:fld>
            <a:endParaRPr lang="zh-CN" altLang="en-US"/>
          </a:p>
        </p:txBody>
      </p:sp>
      <p:grpSp>
        <p:nvGrpSpPr>
          <p:cNvPr id="6" name="组合 5"/>
          <p:cNvGrpSpPr/>
          <p:nvPr userDrawn="1"/>
        </p:nvGrpSpPr>
        <p:grpSpPr>
          <a:xfrm>
            <a:off x="1863418" y="-2"/>
            <a:ext cx="10328583" cy="6858002"/>
            <a:chOff x="1863418" y="-2"/>
            <a:chExt cx="10328583" cy="6858002"/>
          </a:xfrm>
        </p:grpSpPr>
        <p:pic>
          <p:nvPicPr>
            <p:cNvPr id="7" name="图片 6" descr="图片包含 树, 文字, 地图&#10;&#10;描述已自动生成"/>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5000" y="0"/>
              <a:ext cx="10287000" cy="6858000"/>
            </a:xfrm>
            <a:prstGeom prst="rect">
              <a:avLst/>
            </a:prstGeom>
          </p:spPr>
        </p:pic>
        <p:sp>
          <p:nvSpPr>
            <p:cNvPr id="8" name="矩形 白1"/>
            <p:cNvSpPr/>
            <p:nvPr/>
          </p:nvSpPr>
          <p:spPr>
            <a:xfrm rot="5400000">
              <a:off x="3598709" y="-1735293"/>
              <a:ext cx="6858002" cy="10328583"/>
            </a:xfrm>
            <a:prstGeom prst="rect">
              <a:avLst/>
            </a:prstGeom>
            <a:gradFill flip="none" rotWithShape="1">
              <a:gsLst>
                <a:gs pos="76000">
                  <a:srgbClr val="FFFFFF">
                    <a:alpha val="78000"/>
                  </a:srgbClr>
                </a:gs>
                <a:gs pos="0">
                  <a:srgbClr val="FFFFFF"/>
                </a:gs>
                <a:gs pos="100000">
                  <a:srgbClr val="FFFFFF">
                    <a:alpha val="34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BEAECCA3-784F-4746-AC43-2DBB2A33C9F2}" type="datetimeFigureOut">
              <a:rPr lang="zh-CN" altLang="en-US" smtClean="0"/>
              <a:t>2023/9/8</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F71A93C5-ECBF-4B2E-8ECA-8618D5628C4F}" type="slidenum">
              <a:rPr lang="zh-CN" altLang="en-US" smtClean="0"/>
              <a:t>‹#›</a:t>
            </a:fld>
            <a:endParaRPr lang="zh-CN" altLang="en-US"/>
          </a:p>
        </p:txBody>
      </p:sp>
      <p:pic>
        <p:nvPicPr>
          <p:cNvPr id="5" name="图片 4" descr="图片包含 户外, 山, 自然, 天空&#10;&#10;描述已自动生成"/>
          <p:cNvPicPr>
            <a:picLocks noChangeAspect="1"/>
          </p:cNvPicPr>
          <p:nvPr userDrawn="1"/>
        </p:nvPicPr>
        <p:blipFill>
          <a:blip r:embed="rId2">
            <a:alphaModFix amt="5000"/>
            <a:extLst>
              <a:ext uri="{28A0092B-C50C-407E-A947-70E740481C1C}">
                <a14:useLocalDpi xmlns:a14="http://schemas.microsoft.com/office/drawing/2010/main" val="0"/>
              </a:ext>
            </a:extLst>
          </a:blip>
          <a:stretch>
            <a:fillRect/>
          </a:stretch>
        </p:blipFill>
        <p:spPr>
          <a:xfrm>
            <a:off x="-11245" y="694424"/>
            <a:ext cx="12192000" cy="6169152"/>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9.xml"/><Relationship Id="rId1" Type="http://schemas.openxmlformats.org/officeDocument/2006/relationships/slideLayout" Target="../slideLayouts/slideLayout18.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21.xml"/><Relationship Id="rId1"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EAECCA3-784F-4746-AC43-2DBB2A33C9F2}" type="datetimeFigureOut">
              <a:rPr lang="zh-CN" altLang="en-US" smtClean="0"/>
              <a:t>2023/9/8</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71A93C5-ECBF-4B2E-8ECA-8618D5628C4F}"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7" r:id="rId1"/>
    <p:sldLayoutId id="2147483668"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70" r:id="rId1"/>
    <p:sldLayoutId id="2147483671"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31.png"/><Relationship Id="rId2" Type="http://schemas.openxmlformats.org/officeDocument/2006/relationships/notesSlide" Target="../notesSlides/notesSlide10.xml"/><Relationship Id="rId1" Type="http://schemas.openxmlformats.org/officeDocument/2006/relationships/slideLayout" Target="../slideLayouts/slideLayout9.xml"/><Relationship Id="rId6" Type="http://schemas.openxmlformats.org/officeDocument/2006/relationships/image" Target="../media/image30.png"/><Relationship Id="rId5" Type="http://schemas.openxmlformats.org/officeDocument/2006/relationships/image" Target="../media/image23.png"/><Relationship Id="rId4" Type="http://schemas.openxmlformats.org/officeDocument/2006/relationships/image" Target="../media/image19.svg"/></Relationships>
</file>

<file path=ppt/slides/_rels/slide11.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9.xml"/><Relationship Id="rId6" Type="http://schemas.openxmlformats.org/officeDocument/2006/relationships/image" Target="../media/image33.png"/><Relationship Id="rId5" Type="http://schemas.openxmlformats.org/officeDocument/2006/relationships/image" Target="../media/image23.png"/><Relationship Id="rId4" Type="http://schemas.openxmlformats.org/officeDocument/2006/relationships/image" Target="../media/image19.svg"/></Relationships>
</file>

<file path=ppt/slides/_rels/slide13.xml.rels><?xml version="1.0" encoding="UTF-8" standalone="yes"?>
<Relationships xmlns="http://schemas.openxmlformats.org/package/2006/relationships"><Relationship Id="rId8" Type="http://schemas.openxmlformats.org/officeDocument/2006/relationships/image" Target="../media/image37.svg"/><Relationship Id="rId13"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36.png"/><Relationship Id="rId12" Type="http://schemas.openxmlformats.org/officeDocument/2006/relationships/image" Target="../media/image41.svg"/><Relationship Id="rId2" Type="http://schemas.openxmlformats.org/officeDocument/2006/relationships/notesSlide" Target="../notesSlides/notesSlide13.xml"/><Relationship Id="rId1" Type="http://schemas.openxmlformats.org/officeDocument/2006/relationships/slideLayout" Target="../slideLayouts/slideLayout9.xml"/><Relationship Id="rId6" Type="http://schemas.openxmlformats.org/officeDocument/2006/relationships/image" Target="../media/image35.svg"/><Relationship Id="rId11" Type="http://schemas.openxmlformats.org/officeDocument/2006/relationships/image" Target="../media/image40.png"/><Relationship Id="rId5" Type="http://schemas.openxmlformats.org/officeDocument/2006/relationships/image" Target="../media/image34.png"/><Relationship Id="rId10" Type="http://schemas.openxmlformats.org/officeDocument/2006/relationships/image" Target="../media/image39.svg"/><Relationship Id="rId4" Type="http://schemas.openxmlformats.org/officeDocument/2006/relationships/image" Target="../media/image19.svg"/><Relationship Id="rId9" Type="http://schemas.openxmlformats.org/officeDocument/2006/relationships/image" Target="../media/image38.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7" Type="http://schemas.openxmlformats.org/officeDocument/2006/relationships/image" Target="../media/image42.png"/><Relationship Id="rId2" Type="http://schemas.openxmlformats.org/officeDocument/2006/relationships/slideLayout" Target="../slideLayouts/slideLayout9.xml"/><Relationship Id="rId1" Type="http://schemas.openxmlformats.org/officeDocument/2006/relationships/tags" Target="../tags/tag6.xml"/><Relationship Id="rId6" Type="http://schemas.openxmlformats.org/officeDocument/2006/relationships/image" Target="../media/image23.png"/><Relationship Id="rId5" Type="http://schemas.openxmlformats.org/officeDocument/2006/relationships/image" Target="../media/image19.svg"/><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7" Type="http://schemas.openxmlformats.org/officeDocument/2006/relationships/image" Target="../media/image43.png"/><Relationship Id="rId2" Type="http://schemas.openxmlformats.org/officeDocument/2006/relationships/slideLayout" Target="../slideLayouts/slideLayout9.xml"/><Relationship Id="rId1" Type="http://schemas.openxmlformats.org/officeDocument/2006/relationships/tags" Target="../tags/tag7.xml"/><Relationship Id="rId6" Type="http://schemas.openxmlformats.org/officeDocument/2006/relationships/image" Target="../media/image23.png"/><Relationship Id="rId5" Type="http://schemas.openxmlformats.org/officeDocument/2006/relationships/image" Target="../media/image19.svg"/><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7" Type="http://schemas.openxmlformats.org/officeDocument/2006/relationships/image" Target="../media/image45.svg"/><Relationship Id="rId2" Type="http://schemas.openxmlformats.org/officeDocument/2006/relationships/slideLayout" Target="../slideLayouts/slideLayout9.xml"/><Relationship Id="rId1" Type="http://schemas.openxmlformats.org/officeDocument/2006/relationships/tags" Target="../tags/tag8.xml"/><Relationship Id="rId6" Type="http://schemas.openxmlformats.org/officeDocument/2006/relationships/image" Target="../media/image18.png"/><Relationship Id="rId5" Type="http://schemas.openxmlformats.org/officeDocument/2006/relationships/image" Target="../media/image44.png"/><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7" Type="http://schemas.openxmlformats.org/officeDocument/2006/relationships/image" Target="../media/image43.png"/><Relationship Id="rId2" Type="http://schemas.openxmlformats.org/officeDocument/2006/relationships/slideLayout" Target="../slideLayouts/slideLayout9.xml"/><Relationship Id="rId1" Type="http://schemas.openxmlformats.org/officeDocument/2006/relationships/tags" Target="../tags/tag9.xml"/><Relationship Id="rId6" Type="http://schemas.openxmlformats.org/officeDocument/2006/relationships/image" Target="../media/image23.png"/><Relationship Id="rId5" Type="http://schemas.openxmlformats.org/officeDocument/2006/relationships/image" Target="../media/image19.svg"/><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slideLayout" Target="../slideLayouts/slideLayout9.xml"/><Relationship Id="rId7" Type="http://schemas.openxmlformats.org/officeDocument/2006/relationships/image" Target="../media/image46.png"/><Relationship Id="rId2" Type="http://schemas.openxmlformats.org/officeDocument/2006/relationships/tags" Target="../tags/tag11.xml"/><Relationship Id="rId1" Type="http://schemas.openxmlformats.org/officeDocument/2006/relationships/tags" Target="../tags/tag10.xml"/><Relationship Id="rId6" Type="http://schemas.openxmlformats.org/officeDocument/2006/relationships/image" Target="../media/image43.png"/><Relationship Id="rId5" Type="http://schemas.openxmlformats.org/officeDocument/2006/relationships/image" Target="../media/image23.png"/><Relationship Id="rId4" Type="http://schemas.openxmlformats.org/officeDocument/2006/relationships/notesSlide" Target="../notesSlides/notesSlide18.xml"/><Relationship Id="rId9" Type="http://schemas.openxmlformats.org/officeDocument/2006/relationships/image" Target="../media/image45.svg"/></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9.xml"/><Relationship Id="rId4" Type="http://schemas.openxmlformats.org/officeDocument/2006/relationships/image" Target="../media/image19.svg"/></Relationships>
</file>

<file path=ppt/slides/_rels/slide2.xml.rels><?xml version="1.0" encoding="UTF-8" standalone="yes"?>
<Relationships xmlns="http://schemas.openxmlformats.org/package/2006/relationships"><Relationship Id="rId8" Type="http://schemas.openxmlformats.org/officeDocument/2006/relationships/image" Target="../media/image15.svg"/><Relationship Id="rId13" Type="http://schemas.openxmlformats.org/officeDocument/2006/relationships/image" Target="../media/image20.jpeg"/><Relationship Id="rId3" Type="http://schemas.openxmlformats.org/officeDocument/2006/relationships/tags" Target="../tags/tag4.xml"/><Relationship Id="rId7" Type="http://schemas.openxmlformats.org/officeDocument/2006/relationships/image" Target="../media/image14.png"/><Relationship Id="rId12" Type="http://schemas.openxmlformats.org/officeDocument/2006/relationships/image" Target="../media/image19.svg"/><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notesSlide" Target="../notesSlides/notesSlide2.xml"/><Relationship Id="rId11" Type="http://schemas.openxmlformats.org/officeDocument/2006/relationships/image" Target="../media/image18.png"/><Relationship Id="rId5" Type="http://schemas.openxmlformats.org/officeDocument/2006/relationships/slideLayout" Target="../slideLayouts/slideLayout2.xml"/><Relationship Id="rId10" Type="http://schemas.openxmlformats.org/officeDocument/2006/relationships/image" Target="../media/image17.svg"/><Relationship Id="rId4" Type="http://schemas.openxmlformats.org/officeDocument/2006/relationships/tags" Target="../tags/tag5.xml"/><Relationship Id="rId9" Type="http://schemas.openxmlformats.org/officeDocument/2006/relationships/image" Target="../media/image16.png"/><Relationship Id="rId14" Type="http://schemas.openxmlformats.org/officeDocument/2006/relationships/image" Target="../media/image21.png"/></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9.xml"/><Relationship Id="rId5" Type="http://schemas.openxmlformats.org/officeDocument/2006/relationships/image" Target="../media/image47.png"/><Relationship Id="rId4" Type="http://schemas.openxmlformats.org/officeDocument/2006/relationships/image" Target="../media/image19.svg"/></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9.xml"/><Relationship Id="rId5" Type="http://schemas.openxmlformats.org/officeDocument/2006/relationships/image" Target="../media/image48.png"/><Relationship Id="rId4" Type="http://schemas.openxmlformats.org/officeDocument/2006/relationships/image" Target="../media/image19.svg"/></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2.xml"/><Relationship Id="rId1" Type="http://schemas.openxmlformats.org/officeDocument/2006/relationships/slideLayout" Target="../slideLayouts/slideLayout9.xml"/><Relationship Id="rId5" Type="http://schemas.openxmlformats.org/officeDocument/2006/relationships/image" Target="../media/image49.png"/><Relationship Id="rId4" Type="http://schemas.openxmlformats.org/officeDocument/2006/relationships/image" Target="../media/image19.svg"/></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3.xml"/><Relationship Id="rId1" Type="http://schemas.openxmlformats.org/officeDocument/2006/relationships/slideLayout" Target="../slideLayouts/slideLayout9.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19.svg"/></Relationships>
</file>

<file path=ppt/slides/_rels/slide24.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15.svg"/><Relationship Id="rId4" Type="http://schemas.openxmlformats.org/officeDocument/2006/relationships/image" Target="../media/image14.png"/></Relationships>
</file>

<file path=ppt/slides/_rels/slide25.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slideLayout" Target="../slideLayouts/slideLayout2.xml"/><Relationship Id="rId7" Type="http://schemas.openxmlformats.org/officeDocument/2006/relationships/image" Target="../media/image23.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7.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53.jpeg"/><Relationship Id="rId7" Type="http://schemas.openxmlformats.org/officeDocument/2006/relationships/image" Target="../media/image57.jpeg"/><Relationship Id="rId2" Type="http://schemas.openxmlformats.org/officeDocument/2006/relationships/notesSlide" Target="../notesSlides/notesSlide27.xml"/><Relationship Id="rId1" Type="http://schemas.openxmlformats.org/officeDocument/2006/relationships/slideLayout" Target="../slideLayouts/slideLayout9.xml"/><Relationship Id="rId6" Type="http://schemas.openxmlformats.org/officeDocument/2006/relationships/image" Target="../media/image56.jpeg"/><Relationship Id="rId5" Type="http://schemas.openxmlformats.org/officeDocument/2006/relationships/image" Target="../media/image55.jpeg"/><Relationship Id="rId4" Type="http://schemas.openxmlformats.org/officeDocument/2006/relationships/image" Target="../media/image54.jpeg"/></Relationships>
</file>

<file path=ppt/slides/_rels/slide28.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53.jpeg"/><Relationship Id="rId7" Type="http://schemas.openxmlformats.org/officeDocument/2006/relationships/image" Target="../media/image57.jpeg"/><Relationship Id="rId2" Type="http://schemas.openxmlformats.org/officeDocument/2006/relationships/notesSlide" Target="../notesSlides/notesSlide28.xml"/><Relationship Id="rId1" Type="http://schemas.openxmlformats.org/officeDocument/2006/relationships/slideLayout" Target="../slideLayouts/slideLayout9.xml"/><Relationship Id="rId6" Type="http://schemas.openxmlformats.org/officeDocument/2006/relationships/image" Target="../media/image56.jpeg"/><Relationship Id="rId5" Type="http://schemas.openxmlformats.org/officeDocument/2006/relationships/image" Target="../media/image55.jpeg"/><Relationship Id="rId4" Type="http://schemas.openxmlformats.org/officeDocument/2006/relationships/image" Target="../media/image54.jpeg"/></Relationships>
</file>

<file path=ppt/slides/_rels/slide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15.svg"/></Relationships>
</file>

<file path=ppt/slides/_rels/slide3.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19.svg"/><Relationship Id="rId4" Type="http://schemas.openxmlformats.org/officeDocument/2006/relationships/image" Target="../media/image18.png"/></Relationships>
</file>

<file path=ppt/slides/_rels/slide3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15.svg"/></Relationships>
</file>

<file path=ppt/slides/_rels/slide3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9.xml"/><Relationship Id="rId5" Type="http://schemas.openxmlformats.org/officeDocument/2006/relationships/image" Target="../media/image23.png"/><Relationship Id="rId4" Type="http://schemas.openxmlformats.org/officeDocument/2006/relationships/image" Target="../media/image19.svg"/></Relationships>
</file>

<file path=ppt/slides/_rels/slide5.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5.png"/></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9.xml"/><Relationship Id="rId5" Type="http://schemas.openxmlformats.org/officeDocument/2006/relationships/image" Target="../media/image23.png"/><Relationship Id="rId4" Type="http://schemas.openxmlformats.org/officeDocument/2006/relationships/image" Target="../media/image19.svg"/></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9.xml"/><Relationship Id="rId6" Type="http://schemas.openxmlformats.org/officeDocument/2006/relationships/image" Target="../media/image26.png"/><Relationship Id="rId5" Type="http://schemas.openxmlformats.org/officeDocument/2006/relationships/image" Target="../media/image23.png"/><Relationship Id="rId4" Type="http://schemas.openxmlformats.org/officeDocument/2006/relationships/image" Target="../media/image19.sv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image" Target="../media/image27.png"/><Relationship Id="rId5" Type="http://schemas.openxmlformats.org/officeDocument/2006/relationships/image" Target="../media/image23.png"/><Relationship Id="rId4" Type="http://schemas.openxmlformats.org/officeDocument/2006/relationships/image" Target="../media/image19.sv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9.xml"/><Relationship Id="rId6" Type="http://schemas.openxmlformats.org/officeDocument/2006/relationships/image" Target="../media/image29.png"/><Relationship Id="rId5" Type="http://schemas.openxmlformats.org/officeDocument/2006/relationships/image" Target="../media/image23.png"/><Relationship Id="rId4" Type="http://schemas.openxmlformats.org/officeDocument/2006/relationships/image" Target="../media/image19.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文本占位符 35"/>
          <p:cNvSpPr>
            <a:spLocks noGrp="1"/>
          </p:cNvSpPr>
          <p:nvPr>
            <p:ph type="body" sz="quarter" idx="14"/>
          </p:nvPr>
        </p:nvSpPr>
        <p:spPr>
          <a:xfrm>
            <a:off x="1055077" y="2083588"/>
            <a:ext cx="9913901" cy="917498"/>
          </a:xfrm>
        </p:spPr>
        <p:txBody>
          <a:bodyPr>
            <a:normAutofit fontScale="97500"/>
          </a:bodyPr>
          <a:lstStyle/>
          <a:p>
            <a:pPr algn="ctr"/>
            <a:r>
              <a:rPr lang="zh-CN" altLang="en-US" b="1" dirty="0">
                <a:gradFill>
                  <a:gsLst>
                    <a:gs pos="14000">
                      <a:srgbClr val="959595"/>
                    </a:gs>
                    <a:gs pos="0">
                      <a:schemeClr val="bg1"/>
                    </a:gs>
                    <a:gs pos="100000">
                      <a:schemeClr val="accent6">
                        <a:lumMod val="50000"/>
                      </a:schemeClr>
                    </a:gs>
                  </a:gsLst>
                  <a:lin ang="16200000" scaled="1"/>
                </a:gradFill>
                <a:latin typeface="微软雅黑" panose="020B0503020204020204" charset="-122"/>
                <a:ea typeface="微软雅黑" panose="020B0503020204020204" charset="-122"/>
                <a:cs typeface="+mn-ea"/>
                <a:sym typeface="+mn-lt"/>
              </a:rPr>
              <a:t>汇编与接口课程设计</a:t>
            </a:r>
            <a:endParaRPr lang="en-US" altLang="zh-CN" b="1" dirty="0">
              <a:gradFill>
                <a:gsLst>
                  <a:gs pos="14000">
                    <a:srgbClr val="959595"/>
                  </a:gs>
                  <a:gs pos="0">
                    <a:schemeClr val="bg1"/>
                  </a:gs>
                  <a:gs pos="100000">
                    <a:schemeClr val="accent6">
                      <a:lumMod val="50000"/>
                    </a:schemeClr>
                  </a:gs>
                </a:gsLst>
                <a:lin ang="16200000" scaled="1"/>
              </a:gradFill>
              <a:latin typeface="微软雅黑" panose="020B0503020204020204" charset="-122"/>
              <a:ea typeface="微软雅黑" panose="020B0503020204020204" charset="-122"/>
              <a:cs typeface="+mn-ea"/>
              <a:sym typeface="+mn-lt"/>
            </a:endParaRPr>
          </a:p>
        </p:txBody>
      </p:sp>
      <p:sp>
        <p:nvSpPr>
          <p:cNvPr id="37" name="文本占位符 36"/>
          <p:cNvSpPr>
            <a:spLocks noGrp="1"/>
          </p:cNvSpPr>
          <p:nvPr>
            <p:ph type="body" sz="quarter" idx="15"/>
          </p:nvPr>
        </p:nvSpPr>
        <p:spPr>
          <a:xfrm>
            <a:off x="3719195" y="3552190"/>
            <a:ext cx="4582160" cy="436245"/>
          </a:xfrm>
        </p:spPr>
        <p:txBody>
          <a:bodyPr>
            <a:noAutofit/>
          </a:bodyPr>
          <a:lstStyle/>
          <a:p>
            <a:pPr marL="0" indent="0">
              <a:buNone/>
            </a:pPr>
            <a:r>
              <a:rPr lang="zh-CN" altLang="en-US" sz="2300" b="1" dirty="0">
                <a:solidFill>
                  <a:schemeClr val="accent6">
                    <a:lumMod val="50000"/>
                  </a:schemeClr>
                </a:solidFill>
                <a:latin typeface="+mn-lt"/>
                <a:ea typeface="+mn-ea"/>
                <a:cs typeface="+mn-ea"/>
                <a:sym typeface="+mn-lt"/>
              </a:rPr>
              <a:t>小组成员：邹知秋、郑子帆、张驰</a:t>
            </a:r>
          </a:p>
        </p:txBody>
      </p:sp>
      <p:cxnSp>
        <p:nvCxnSpPr>
          <p:cNvPr id="3" name="直接连接符 2"/>
          <p:cNvCxnSpPr/>
          <p:nvPr/>
        </p:nvCxnSpPr>
        <p:spPr>
          <a:xfrm flipH="1">
            <a:off x="2725036" y="3758190"/>
            <a:ext cx="994624" cy="0"/>
          </a:xfrm>
          <a:prstGeom prst="line">
            <a:avLst/>
          </a:prstGeom>
          <a:ln w="158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flipH="1">
            <a:off x="8301202" y="3757758"/>
            <a:ext cx="994624" cy="0"/>
          </a:xfrm>
          <a:prstGeom prst="line">
            <a:avLst/>
          </a:prstGeom>
          <a:ln w="15875">
            <a:solidFill>
              <a:schemeClr val="accent3"/>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1297615" y="486010"/>
            <a:ext cx="1672253" cy="461665"/>
          </a:xfrm>
          <a:prstGeom prst="rect">
            <a:avLst/>
          </a:prstGeom>
          <a:noFill/>
        </p:spPr>
        <p:txBody>
          <a:bodyPr wrap="none" rtlCol="0">
            <a:spAutoFit/>
          </a:bodyPr>
          <a:lstStyle/>
          <a:p>
            <a:r>
              <a:rPr lang="zh-CN" altLang="en-US" sz="2400" spc="500" dirty="0">
                <a:latin typeface="华文中宋" panose="02010600040101010101" pitchFamily="2" charset="-122"/>
                <a:ea typeface="华文中宋" panose="02010600040101010101" pitchFamily="2" charset="-122"/>
                <a:cs typeface="+mn-ea"/>
                <a:sym typeface="+mn-lt"/>
              </a:rPr>
              <a:t>实验原理</a:t>
            </a:r>
          </a:p>
        </p:txBody>
      </p:sp>
      <p:grpSp>
        <p:nvGrpSpPr>
          <p:cNvPr id="46" name="组合 45"/>
          <p:cNvGrpSpPr/>
          <p:nvPr/>
        </p:nvGrpSpPr>
        <p:grpSpPr>
          <a:xfrm>
            <a:off x="658813" y="417309"/>
            <a:ext cx="597948" cy="598691"/>
            <a:chOff x="7505561" y="1999305"/>
            <a:chExt cx="782786" cy="783758"/>
          </a:xfrm>
        </p:grpSpPr>
        <p:sp>
          <p:nvSpPr>
            <p:cNvPr id="24" name="椭圆 23"/>
            <p:cNvSpPr/>
            <p:nvPr/>
          </p:nvSpPr>
          <p:spPr bwMode="auto">
            <a:xfrm>
              <a:off x="7505561" y="1999305"/>
              <a:ext cx="782786" cy="783758"/>
            </a:xfrm>
            <a:prstGeom prst="ellipse">
              <a:avLst/>
            </a:prstGeom>
            <a:solidFill>
              <a:schemeClr val="accent3"/>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cs typeface="+mn-ea"/>
                <a:sym typeface="+mn-lt"/>
              </a:endParaRPr>
            </a:p>
          </p:txBody>
        </p:sp>
        <p:sp>
          <p:nvSpPr>
            <p:cNvPr id="25" name="椭圆 24"/>
            <p:cNvSpPr/>
            <p:nvPr/>
          </p:nvSpPr>
          <p:spPr bwMode="auto">
            <a:xfrm>
              <a:off x="7559044" y="2052787"/>
              <a:ext cx="675821" cy="676794"/>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cs typeface="+mn-ea"/>
                <a:sym typeface="+mn-lt"/>
              </a:endParaRPr>
            </a:p>
          </p:txBody>
        </p:sp>
        <p:pic>
          <p:nvPicPr>
            <p:cNvPr id="44" name="图形 43" descr="书架上的书籍"/>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93850" y="2088290"/>
              <a:ext cx="605328" cy="605328"/>
            </a:xfrm>
            <a:prstGeom prst="rect">
              <a:avLst/>
            </a:prstGeom>
          </p:spPr>
        </p:pic>
      </p:grpSp>
      <p:pic>
        <p:nvPicPr>
          <p:cNvPr id="82" name="图片 8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64354" y="5597280"/>
            <a:ext cx="2688085" cy="638420"/>
          </a:xfrm>
          <a:prstGeom prst="rect">
            <a:avLst/>
          </a:prstGeom>
        </p:spPr>
      </p:pic>
      <p:sp>
        <p:nvSpPr>
          <p:cNvPr id="32" name="矩形 31"/>
          <p:cNvSpPr/>
          <p:nvPr/>
        </p:nvSpPr>
        <p:spPr>
          <a:xfrm rot="5400000">
            <a:off x="2585470" y="-828103"/>
            <a:ext cx="45719" cy="387108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accent5">
                  <a:lumMod val="75000"/>
                </a:schemeClr>
              </a:solidFill>
              <a:cs typeface="+mn-ea"/>
              <a:sym typeface="+mn-lt"/>
            </a:endParaRPr>
          </a:p>
        </p:txBody>
      </p:sp>
      <p:sp>
        <p:nvSpPr>
          <p:cNvPr id="3" name="文本框 2">
            <a:extLst>
              <a:ext uri="{FF2B5EF4-FFF2-40B4-BE49-F238E27FC236}">
                <a16:creationId xmlns:a16="http://schemas.microsoft.com/office/drawing/2014/main" id="{FA08DB8F-7EAB-6F44-37D5-0F581B00E8D9}"/>
              </a:ext>
            </a:extLst>
          </p:cNvPr>
          <p:cNvSpPr txBox="1"/>
          <p:nvPr/>
        </p:nvSpPr>
        <p:spPr>
          <a:xfrm>
            <a:off x="2833636" y="485282"/>
            <a:ext cx="1630575" cy="461665"/>
          </a:xfrm>
          <a:prstGeom prst="rect">
            <a:avLst/>
          </a:prstGeom>
          <a:noFill/>
        </p:spPr>
        <p:txBody>
          <a:bodyPr wrap="none" rtlCol="0">
            <a:spAutoFit/>
          </a:bodyPr>
          <a:lstStyle/>
          <a:p>
            <a:r>
              <a:rPr lang="en-US" altLang="zh-CN" sz="2400" spc="500" dirty="0">
                <a:latin typeface="华文中宋" panose="02010600040101010101" pitchFamily="2" charset="-122"/>
                <a:ea typeface="华文中宋" panose="02010600040101010101" pitchFamily="2" charset="-122"/>
                <a:cs typeface="+mn-ea"/>
              </a:rPr>
              <a:t>——</a:t>
            </a:r>
            <a:r>
              <a:rPr lang="en-US" altLang="zh-CN" sz="2400" spc="500" dirty="0">
                <a:latin typeface="Consolas" panose="020B0609020204030204" pitchFamily="49" charset="0"/>
                <a:ea typeface="华文中宋" panose="02010600040101010101" pitchFamily="2" charset="-122"/>
                <a:cs typeface="+mn-ea"/>
              </a:rPr>
              <a:t>LCD</a:t>
            </a:r>
            <a:endParaRPr lang="zh-CN" altLang="en-US" sz="2400" dirty="0">
              <a:latin typeface="Consolas" panose="020B0609020204030204" pitchFamily="49" charset="0"/>
            </a:endParaRPr>
          </a:p>
        </p:txBody>
      </p:sp>
      <p:pic>
        <p:nvPicPr>
          <p:cNvPr id="5" name="图片 4">
            <a:extLst>
              <a:ext uri="{FF2B5EF4-FFF2-40B4-BE49-F238E27FC236}">
                <a16:creationId xmlns:a16="http://schemas.microsoft.com/office/drawing/2014/main" id="{B4760B40-0EAB-712C-4132-F1E9F6338E7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89281" y="134401"/>
            <a:ext cx="6904318" cy="2171888"/>
          </a:xfrm>
          <a:prstGeom prst="rect">
            <a:avLst/>
          </a:prstGeom>
        </p:spPr>
      </p:pic>
      <p:pic>
        <p:nvPicPr>
          <p:cNvPr id="8" name="图片 7">
            <a:extLst>
              <a:ext uri="{FF2B5EF4-FFF2-40B4-BE49-F238E27FC236}">
                <a16:creationId xmlns:a16="http://schemas.microsoft.com/office/drawing/2014/main" id="{39FDEDA8-3637-35DB-2A22-C9323E05110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5242" y="2333409"/>
            <a:ext cx="7399661" cy="4275190"/>
          </a:xfrm>
          <a:prstGeom prst="rect">
            <a:avLst/>
          </a:prstGeom>
        </p:spPr>
      </p:pic>
    </p:spTree>
    <p:extLst>
      <p:ext uri="{BB962C8B-B14F-4D97-AF65-F5344CB8AC3E}">
        <p14:creationId xmlns:p14="http://schemas.microsoft.com/office/powerpoint/2010/main" val="16744308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69689" y="3219"/>
            <a:ext cx="9135416" cy="6851562"/>
          </a:xfrm>
          <a:prstGeom prst="rect">
            <a:avLst/>
          </a:prstGeom>
        </p:spPr>
      </p:pic>
      <p:sp>
        <p:nvSpPr>
          <p:cNvPr id="34" name="矩形 白1"/>
          <p:cNvSpPr/>
          <p:nvPr/>
        </p:nvSpPr>
        <p:spPr>
          <a:xfrm rot="5400000">
            <a:off x="4260863" y="-1100527"/>
            <a:ext cx="6858002" cy="9052613"/>
          </a:xfrm>
          <a:prstGeom prst="rect">
            <a:avLst/>
          </a:prstGeom>
          <a:gradFill flip="none" rotWithShape="1">
            <a:gsLst>
              <a:gs pos="0">
                <a:srgbClr val="FFFFFF"/>
              </a:gs>
              <a:gs pos="100000">
                <a:srgbClr val="FFFFFF">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pic>
        <p:nvPicPr>
          <p:cNvPr id="53" name="图片 52" descr="图片包含 物体&#10;&#10;描述已自动生成"/>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95289" y="436417"/>
            <a:ext cx="2823611" cy="579583"/>
          </a:xfrm>
          <a:prstGeom prst="rect">
            <a:avLst/>
          </a:prstGeom>
        </p:spPr>
      </p:pic>
      <p:sp>
        <p:nvSpPr>
          <p:cNvPr id="5" name="文本框 4"/>
          <p:cNvSpPr txBox="1"/>
          <p:nvPr/>
        </p:nvSpPr>
        <p:spPr>
          <a:xfrm>
            <a:off x="2273869" y="2051212"/>
            <a:ext cx="2287806" cy="646331"/>
          </a:xfrm>
          <a:prstGeom prst="rect">
            <a:avLst/>
          </a:prstGeom>
          <a:noFill/>
        </p:spPr>
        <p:txBody>
          <a:bodyPr wrap="none" rtlCol="0">
            <a:spAutoFit/>
          </a:bodyPr>
          <a:lstStyle/>
          <a:p>
            <a:r>
              <a:rPr lang="zh-CN" altLang="en-US" sz="3600" spc="500" dirty="0">
                <a:latin typeface="华文中宋" panose="02010600040101010101" pitchFamily="2" charset="-122"/>
                <a:ea typeface="华文中宋" panose="02010600040101010101" pitchFamily="2" charset="-122"/>
                <a:cs typeface="+mn-ea"/>
                <a:sym typeface="+mn-lt"/>
              </a:rPr>
              <a:t>工程搭建</a:t>
            </a:r>
          </a:p>
        </p:txBody>
      </p:sp>
      <p:sp>
        <p:nvSpPr>
          <p:cNvPr id="38" name="矩形 37"/>
          <p:cNvSpPr/>
          <p:nvPr/>
        </p:nvSpPr>
        <p:spPr>
          <a:xfrm>
            <a:off x="1940526" y="3176847"/>
            <a:ext cx="3469406" cy="598805"/>
          </a:xfrm>
          <a:prstGeom prst="rect">
            <a:avLst/>
          </a:prstGeom>
        </p:spPr>
        <p:txBody>
          <a:bodyPr wrap="square">
            <a:spAutoFit/>
          </a:bodyPr>
          <a:lstStyle/>
          <a:p>
            <a:pPr>
              <a:lnSpc>
                <a:spcPct val="150000"/>
              </a:lnSpc>
            </a:pPr>
            <a:endParaRPr lang="zh-CN" altLang="en-US" sz="2200" dirty="0">
              <a:solidFill>
                <a:schemeClr val="bg1">
                  <a:lumMod val="65000"/>
                </a:schemeClr>
              </a:solidFill>
              <a:cs typeface="+mn-ea"/>
              <a:sym typeface="+mn-lt"/>
            </a:endParaRPr>
          </a:p>
        </p:txBody>
      </p:sp>
      <p:sp>
        <p:nvSpPr>
          <p:cNvPr id="39" name="矩形 38"/>
          <p:cNvSpPr/>
          <p:nvPr/>
        </p:nvSpPr>
        <p:spPr>
          <a:xfrm rot="5400000">
            <a:off x="3851230" y="4848490"/>
            <a:ext cx="152149" cy="1680839"/>
          </a:xfrm>
          <a:prstGeom prst="rect">
            <a:avLst/>
          </a:prstGeom>
          <a:gradFill flip="none" rotWithShape="1">
            <a:gsLst>
              <a:gs pos="0">
                <a:schemeClr val="accent5"/>
              </a:gs>
              <a:gs pos="100000">
                <a:schemeClr val="accent5"/>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accent5">
                  <a:lumMod val="75000"/>
                </a:schemeClr>
              </a:solidFill>
              <a:cs typeface="+mn-ea"/>
              <a:sym typeface="+mn-lt"/>
            </a:endParaRPr>
          </a:p>
        </p:txBody>
      </p:sp>
      <p:sp>
        <p:nvSpPr>
          <p:cNvPr id="41" name="矩形 40"/>
          <p:cNvSpPr/>
          <p:nvPr/>
        </p:nvSpPr>
        <p:spPr>
          <a:xfrm rot="5400000">
            <a:off x="2749225" y="3992636"/>
            <a:ext cx="152148" cy="387108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accent5">
                  <a:lumMod val="75000"/>
                </a:schemeClr>
              </a:solidFill>
              <a:cs typeface="+mn-ea"/>
              <a:sym typeface="+mn-lt"/>
            </a:endParaRPr>
          </a:p>
        </p:txBody>
      </p:sp>
      <p:grpSp>
        <p:nvGrpSpPr>
          <p:cNvPr id="13" name="组合 12"/>
          <p:cNvGrpSpPr/>
          <p:nvPr/>
        </p:nvGrpSpPr>
        <p:grpSpPr>
          <a:xfrm>
            <a:off x="1384881" y="1975339"/>
            <a:ext cx="783759" cy="783759"/>
            <a:chOff x="7504635" y="3112377"/>
            <a:chExt cx="783759" cy="783759"/>
          </a:xfrm>
        </p:grpSpPr>
        <p:sp>
          <p:nvSpPr>
            <p:cNvPr id="14" name="椭圆 13"/>
            <p:cNvSpPr/>
            <p:nvPr/>
          </p:nvSpPr>
          <p:spPr bwMode="auto">
            <a:xfrm>
              <a:off x="7504635" y="3112377"/>
              <a:ext cx="783759" cy="783759"/>
            </a:xfrm>
            <a:prstGeom prst="ellipse">
              <a:avLst/>
            </a:prstGeom>
            <a:solidFill>
              <a:schemeClr val="accent3"/>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cs typeface="+mn-ea"/>
                <a:sym typeface="+mn-lt"/>
              </a:endParaRPr>
            </a:p>
          </p:txBody>
        </p:sp>
        <p:sp>
          <p:nvSpPr>
            <p:cNvPr id="15" name="椭圆 14"/>
            <p:cNvSpPr/>
            <p:nvPr/>
          </p:nvSpPr>
          <p:spPr bwMode="auto">
            <a:xfrm>
              <a:off x="7558118" y="3161969"/>
              <a:ext cx="676794" cy="676795"/>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cs typeface="+mn-ea"/>
                <a:sym typeface="+mn-lt"/>
              </a:endParaRPr>
            </a:p>
          </p:txBody>
        </p:sp>
        <p:sp>
          <p:nvSpPr>
            <p:cNvPr id="16" name="KSO_Shape"/>
            <p:cNvSpPr>
              <a:spLocks noChangeArrowheads="1"/>
            </p:cNvSpPr>
            <p:nvPr/>
          </p:nvSpPr>
          <p:spPr bwMode="auto">
            <a:xfrm>
              <a:off x="7631203" y="3338370"/>
              <a:ext cx="530623" cy="323010"/>
            </a:xfrm>
            <a:custGeom>
              <a:avLst/>
              <a:gdLst>
                <a:gd name="T0" fmla="*/ 2147483646 w 3931"/>
                <a:gd name="T1" fmla="*/ 2147483646 h 2392"/>
                <a:gd name="T2" fmla="*/ 2147483646 w 3931"/>
                <a:gd name="T3" fmla="*/ 2147483646 h 2392"/>
                <a:gd name="T4" fmla="*/ 2147483646 w 3931"/>
                <a:gd name="T5" fmla="*/ 2147483646 h 2392"/>
                <a:gd name="T6" fmla="*/ 2147483646 w 3931"/>
                <a:gd name="T7" fmla="*/ 2147483646 h 2392"/>
                <a:gd name="T8" fmla="*/ 2147483646 w 3931"/>
                <a:gd name="T9" fmla="*/ 2147483646 h 2392"/>
                <a:gd name="T10" fmla="*/ 2147483646 w 3931"/>
                <a:gd name="T11" fmla="*/ 2147483646 h 2392"/>
                <a:gd name="T12" fmla="*/ 2147483646 w 3931"/>
                <a:gd name="T13" fmla="*/ 2147483646 h 2392"/>
                <a:gd name="T14" fmla="*/ 2147483646 w 3931"/>
                <a:gd name="T15" fmla="*/ 2147483646 h 2392"/>
                <a:gd name="T16" fmla="*/ 2147483646 w 3931"/>
                <a:gd name="T17" fmla="*/ 2147483646 h 2392"/>
                <a:gd name="T18" fmla="*/ 2147483646 w 3931"/>
                <a:gd name="T19" fmla="*/ 2147483646 h 2392"/>
                <a:gd name="T20" fmla="*/ 2147483646 w 3931"/>
                <a:gd name="T21" fmla="*/ 2147483646 h 2392"/>
                <a:gd name="T22" fmla="*/ 2147483646 w 3931"/>
                <a:gd name="T23" fmla="*/ 2147483646 h 2392"/>
                <a:gd name="T24" fmla="*/ 2147483646 w 3931"/>
                <a:gd name="T25" fmla="*/ 2147483646 h 2392"/>
                <a:gd name="T26" fmla="*/ 0 w 3931"/>
                <a:gd name="T27" fmla="*/ 2147483646 h 2392"/>
                <a:gd name="T28" fmla="*/ 2147483646 w 3931"/>
                <a:gd name="T29" fmla="*/ 0 h 2392"/>
                <a:gd name="T30" fmla="*/ 2147483646 w 3931"/>
                <a:gd name="T31" fmla="*/ 2147483646 h 2392"/>
                <a:gd name="T32" fmla="*/ 2147483646 w 3931"/>
                <a:gd name="T33" fmla="*/ 2147483646 h 2392"/>
                <a:gd name="T34" fmla="*/ 2147483646 w 3931"/>
                <a:gd name="T35" fmla="*/ 2147483646 h 2392"/>
                <a:gd name="T36" fmla="*/ 2147483646 w 3931"/>
                <a:gd name="T37" fmla="*/ 2147483646 h 2392"/>
                <a:gd name="T38" fmla="*/ 2147483646 w 3931"/>
                <a:gd name="T39" fmla="*/ 2147483646 h 2392"/>
                <a:gd name="T40" fmla="*/ 2147483646 w 3931"/>
                <a:gd name="T41" fmla="*/ 2147483646 h 2392"/>
                <a:gd name="T42" fmla="*/ 2147483646 w 3931"/>
                <a:gd name="T43" fmla="*/ 2147483646 h 2392"/>
                <a:gd name="T44" fmla="*/ 2147483646 w 3931"/>
                <a:gd name="T45" fmla="*/ 2147483646 h 2392"/>
                <a:gd name="T46" fmla="*/ 2147483646 w 3931"/>
                <a:gd name="T47" fmla="*/ 2147483646 h 2392"/>
                <a:gd name="T48" fmla="*/ 2147483646 w 3931"/>
                <a:gd name="T49" fmla="*/ 2147483646 h 2392"/>
                <a:gd name="T50" fmla="*/ 2147483646 w 3931"/>
                <a:gd name="T51" fmla="*/ 2147483646 h 2392"/>
                <a:gd name="T52" fmla="*/ 2147483646 w 3931"/>
                <a:gd name="T53" fmla="*/ 2147483646 h 2392"/>
                <a:gd name="T54" fmla="*/ 2147483646 w 3931"/>
                <a:gd name="T55" fmla="*/ 2147483646 h 2392"/>
                <a:gd name="T56" fmla="*/ 2147483646 w 3931"/>
                <a:gd name="T57" fmla="*/ 2147483646 h 2392"/>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3931" h="2392">
                  <a:moveTo>
                    <a:pt x="3046" y="1287"/>
                  </a:moveTo>
                  <a:cubicBezTo>
                    <a:pt x="3046" y="1287"/>
                    <a:pt x="2618" y="850"/>
                    <a:pt x="2027" y="850"/>
                  </a:cubicBezTo>
                  <a:cubicBezTo>
                    <a:pt x="1450" y="850"/>
                    <a:pt x="880" y="1287"/>
                    <a:pt x="880" y="1287"/>
                  </a:cubicBezTo>
                  <a:cubicBezTo>
                    <a:pt x="560" y="1154"/>
                    <a:pt x="560" y="1154"/>
                    <a:pt x="560" y="1154"/>
                  </a:cubicBezTo>
                  <a:cubicBezTo>
                    <a:pt x="560" y="1546"/>
                    <a:pt x="560" y="1546"/>
                    <a:pt x="560" y="1546"/>
                  </a:cubicBezTo>
                  <a:cubicBezTo>
                    <a:pt x="610" y="1563"/>
                    <a:pt x="647" y="1610"/>
                    <a:pt x="647" y="1666"/>
                  </a:cubicBezTo>
                  <a:cubicBezTo>
                    <a:pt x="647" y="1723"/>
                    <a:pt x="609" y="1769"/>
                    <a:pt x="558" y="1786"/>
                  </a:cubicBezTo>
                  <a:cubicBezTo>
                    <a:pt x="653" y="2208"/>
                    <a:pt x="653" y="2208"/>
                    <a:pt x="653" y="2208"/>
                  </a:cubicBezTo>
                  <a:cubicBezTo>
                    <a:pt x="373" y="2208"/>
                    <a:pt x="373" y="2208"/>
                    <a:pt x="373" y="2208"/>
                  </a:cubicBezTo>
                  <a:cubicBezTo>
                    <a:pt x="469" y="1784"/>
                    <a:pt x="469" y="1784"/>
                    <a:pt x="469" y="1784"/>
                  </a:cubicBezTo>
                  <a:cubicBezTo>
                    <a:pt x="423" y="1764"/>
                    <a:pt x="391" y="1719"/>
                    <a:pt x="391" y="1666"/>
                  </a:cubicBezTo>
                  <a:cubicBezTo>
                    <a:pt x="391" y="1614"/>
                    <a:pt x="422" y="1570"/>
                    <a:pt x="466" y="1549"/>
                  </a:cubicBezTo>
                  <a:cubicBezTo>
                    <a:pt x="466" y="1115"/>
                    <a:pt x="466" y="1115"/>
                    <a:pt x="466" y="1115"/>
                  </a:cubicBezTo>
                  <a:cubicBezTo>
                    <a:pt x="0" y="920"/>
                    <a:pt x="0" y="920"/>
                    <a:pt x="0" y="920"/>
                  </a:cubicBezTo>
                  <a:cubicBezTo>
                    <a:pt x="2050" y="0"/>
                    <a:pt x="2050" y="0"/>
                    <a:pt x="2050" y="0"/>
                  </a:cubicBezTo>
                  <a:cubicBezTo>
                    <a:pt x="3931" y="932"/>
                    <a:pt x="3931" y="932"/>
                    <a:pt x="3931" y="932"/>
                  </a:cubicBezTo>
                  <a:lnTo>
                    <a:pt x="3046" y="1287"/>
                  </a:lnTo>
                  <a:close/>
                  <a:moveTo>
                    <a:pt x="2004" y="1072"/>
                  </a:moveTo>
                  <a:cubicBezTo>
                    <a:pt x="2598" y="1072"/>
                    <a:pt x="2929" y="1386"/>
                    <a:pt x="2929" y="1386"/>
                  </a:cubicBezTo>
                  <a:cubicBezTo>
                    <a:pt x="2929" y="2147"/>
                    <a:pt x="2929" y="2147"/>
                    <a:pt x="2929" y="2147"/>
                  </a:cubicBezTo>
                  <a:cubicBezTo>
                    <a:pt x="2929" y="2147"/>
                    <a:pt x="2586" y="2392"/>
                    <a:pt x="1957" y="2392"/>
                  </a:cubicBezTo>
                  <a:cubicBezTo>
                    <a:pt x="1328" y="2392"/>
                    <a:pt x="1099" y="2147"/>
                    <a:pt x="1099" y="2147"/>
                  </a:cubicBezTo>
                  <a:cubicBezTo>
                    <a:pt x="1099" y="1386"/>
                    <a:pt x="1099" y="1386"/>
                    <a:pt x="1099" y="1386"/>
                  </a:cubicBezTo>
                  <a:cubicBezTo>
                    <a:pt x="1099" y="1386"/>
                    <a:pt x="1410" y="1072"/>
                    <a:pt x="2004" y="1072"/>
                  </a:cubicBezTo>
                  <a:close/>
                  <a:moveTo>
                    <a:pt x="1992" y="2252"/>
                  </a:moveTo>
                  <a:cubicBezTo>
                    <a:pt x="2404" y="2252"/>
                    <a:pt x="2738" y="2168"/>
                    <a:pt x="2738" y="2066"/>
                  </a:cubicBezTo>
                  <a:cubicBezTo>
                    <a:pt x="2738" y="1963"/>
                    <a:pt x="2404" y="1879"/>
                    <a:pt x="1992" y="1879"/>
                  </a:cubicBezTo>
                  <a:cubicBezTo>
                    <a:pt x="1581" y="1879"/>
                    <a:pt x="1247" y="1963"/>
                    <a:pt x="1247" y="2066"/>
                  </a:cubicBezTo>
                  <a:cubicBezTo>
                    <a:pt x="1247" y="2168"/>
                    <a:pt x="1581" y="2252"/>
                    <a:pt x="1992" y="2252"/>
                  </a:cubicBezTo>
                  <a:close/>
                </a:path>
              </a:pathLst>
            </a:custGeom>
            <a:solidFill>
              <a:schemeClr val="accent3"/>
            </a:solidFill>
            <a:ln>
              <a:noFill/>
            </a:ln>
          </p:spPr>
          <p:txBody>
            <a:bodyPr anchor="ctr" anchorCtr="1"/>
            <a:lstStyle/>
            <a:p>
              <a:endParaRPr lang="zh-CN" altLang="en-US">
                <a:cs typeface="+mn-ea"/>
                <a:sym typeface="+mn-lt"/>
              </a:endParaRPr>
            </a:p>
          </p:txBody>
        </p:sp>
      </p:grpSp>
      <p:sp>
        <p:nvSpPr>
          <p:cNvPr id="2" name="文本框 1">
            <a:extLst>
              <a:ext uri="{FF2B5EF4-FFF2-40B4-BE49-F238E27FC236}">
                <a16:creationId xmlns:a16="http://schemas.microsoft.com/office/drawing/2014/main" id="{C693A1E3-6703-FCBA-7B4D-1E4BA5DDFC54}"/>
              </a:ext>
            </a:extLst>
          </p:cNvPr>
          <p:cNvSpPr txBox="1"/>
          <p:nvPr/>
        </p:nvSpPr>
        <p:spPr>
          <a:xfrm>
            <a:off x="5084341" y="-759653"/>
            <a:ext cx="3610948" cy="369332"/>
          </a:xfrm>
          <a:prstGeom prst="rect">
            <a:avLst/>
          </a:prstGeom>
          <a:noFill/>
        </p:spPr>
        <p:txBody>
          <a:bodyPr wrap="square" rtlCol="0">
            <a:spAutoFit/>
          </a:bodyPr>
          <a:lstStyle/>
          <a:p>
            <a:r>
              <a:rPr lang="en-US" altLang="zh-CN" sz="1800" spc="500" dirty="0">
                <a:latin typeface="华文中宋" panose="02010600040101010101" pitchFamily="2" charset="-122"/>
                <a:ea typeface="华文中宋" panose="02010600040101010101" pitchFamily="2" charset="-122"/>
                <a:cs typeface="+mn-ea"/>
                <a:sym typeface="+mn-lt"/>
              </a:rPr>
              <a:t>——</a:t>
            </a:r>
            <a:r>
              <a:rPr lang="en-US" altLang="zh-CN" sz="1800" spc="500" dirty="0">
                <a:latin typeface="Comic Sans MS" panose="030F0702030302020204" pitchFamily="66" charset="0"/>
                <a:ea typeface="华文中宋" panose="02010600040101010101" pitchFamily="2" charset="-122"/>
                <a:cs typeface="+mn-ea"/>
                <a:sym typeface="+mn-lt"/>
              </a:rPr>
              <a:t>Block Design</a:t>
            </a:r>
            <a:endParaRPr lang="zh-CN" alt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1297615" y="486010"/>
            <a:ext cx="1672253" cy="461665"/>
          </a:xfrm>
          <a:prstGeom prst="rect">
            <a:avLst/>
          </a:prstGeom>
          <a:noFill/>
        </p:spPr>
        <p:txBody>
          <a:bodyPr wrap="none" rtlCol="0">
            <a:spAutoFit/>
          </a:bodyPr>
          <a:lstStyle/>
          <a:p>
            <a:r>
              <a:rPr lang="zh-CN" altLang="en-US" sz="2400" spc="500" dirty="0">
                <a:latin typeface="华文中宋" panose="02010600040101010101" pitchFamily="2" charset="-122"/>
                <a:ea typeface="华文中宋" panose="02010600040101010101" pitchFamily="2" charset="-122"/>
                <a:cs typeface="+mn-ea"/>
                <a:sym typeface="+mn-lt"/>
              </a:rPr>
              <a:t>工程搭建</a:t>
            </a:r>
            <a:endParaRPr lang="en-US" altLang="zh-CN" sz="2400" spc="500" dirty="0">
              <a:latin typeface="Comic Sans MS" panose="030F0702030302020204" pitchFamily="66" charset="0"/>
              <a:ea typeface="华文中宋" panose="02010600040101010101" pitchFamily="2" charset="-122"/>
              <a:cs typeface="+mn-ea"/>
              <a:sym typeface="+mn-lt"/>
            </a:endParaRPr>
          </a:p>
        </p:txBody>
      </p:sp>
      <p:grpSp>
        <p:nvGrpSpPr>
          <p:cNvPr id="46" name="组合 45"/>
          <p:cNvGrpSpPr/>
          <p:nvPr/>
        </p:nvGrpSpPr>
        <p:grpSpPr>
          <a:xfrm>
            <a:off x="658813" y="417309"/>
            <a:ext cx="597948" cy="598691"/>
            <a:chOff x="7505561" y="1999305"/>
            <a:chExt cx="782786" cy="783758"/>
          </a:xfrm>
        </p:grpSpPr>
        <p:sp>
          <p:nvSpPr>
            <p:cNvPr id="24" name="椭圆 23"/>
            <p:cNvSpPr/>
            <p:nvPr/>
          </p:nvSpPr>
          <p:spPr bwMode="auto">
            <a:xfrm>
              <a:off x="7505561" y="1999305"/>
              <a:ext cx="782786" cy="783758"/>
            </a:xfrm>
            <a:prstGeom prst="ellipse">
              <a:avLst/>
            </a:prstGeom>
            <a:solidFill>
              <a:schemeClr val="accent3"/>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cs typeface="+mn-ea"/>
                <a:sym typeface="+mn-lt"/>
              </a:endParaRPr>
            </a:p>
          </p:txBody>
        </p:sp>
        <p:sp>
          <p:nvSpPr>
            <p:cNvPr id="25" name="椭圆 24"/>
            <p:cNvSpPr/>
            <p:nvPr/>
          </p:nvSpPr>
          <p:spPr bwMode="auto">
            <a:xfrm>
              <a:off x="7559044" y="2052787"/>
              <a:ext cx="675821" cy="676794"/>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cs typeface="+mn-ea"/>
                <a:sym typeface="+mn-lt"/>
              </a:endParaRPr>
            </a:p>
          </p:txBody>
        </p:sp>
        <p:pic>
          <p:nvPicPr>
            <p:cNvPr id="44" name="图形 43" descr="书架上的书籍"/>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93850" y="2088290"/>
              <a:ext cx="605328" cy="605328"/>
            </a:xfrm>
            <a:prstGeom prst="rect">
              <a:avLst/>
            </a:prstGeom>
          </p:spPr>
        </p:pic>
      </p:grpSp>
      <p:pic>
        <p:nvPicPr>
          <p:cNvPr id="82" name="图片 8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64354" y="5597280"/>
            <a:ext cx="2688085" cy="638420"/>
          </a:xfrm>
          <a:prstGeom prst="rect">
            <a:avLst/>
          </a:prstGeom>
        </p:spPr>
      </p:pic>
      <p:sp>
        <p:nvSpPr>
          <p:cNvPr id="32" name="矩形 31"/>
          <p:cNvSpPr/>
          <p:nvPr/>
        </p:nvSpPr>
        <p:spPr>
          <a:xfrm rot="5400000">
            <a:off x="2585470" y="-828103"/>
            <a:ext cx="45719" cy="387108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accent5">
                  <a:lumMod val="75000"/>
                </a:schemeClr>
              </a:solidFill>
              <a:cs typeface="+mn-ea"/>
              <a:sym typeface="+mn-lt"/>
            </a:endParaRPr>
          </a:p>
        </p:txBody>
      </p:sp>
      <p:pic>
        <p:nvPicPr>
          <p:cNvPr id="8" name="图片 7">
            <a:extLst>
              <a:ext uri="{FF2B5EF4-FFF2-40B4-BE49-F238E27FC236}">
                <a16:creationId xmlns:a16="http://schemas.microsoft.com/office/drawing/2014/main" id="{624B534D-D935-54F7-3E0E-14EAC0689D0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0573" y="1176231"/>
            <a:ext cx="10790854" cy="4397558"/>
          </a:xfrm>
          <a:prstGeom prst="rect">
            <a:avLst/>
          </a:prstGeom>
        </p:spPr>
      </p:pic>
      <p:sp>
        <p:nvSpPr>
          <p:cNvPr id="9" name="文本框 8">
            <a:extLst>
              <a:ext uri="{FF2B5EF4-FFF2-40B4-BE49-F238E27FC236}">
                <a16:creationId xmlns:a16="http://schemas.microsoft.com/office/drawing/2014/main" id="{11F9A9A0-1CF2-2592-8466-1A00CDBA33B1}"/>
              </a:ext>
            </a:extLst>
          </p:cNvPr>
          <p:cNvSpPr txBox="1"/>
          <p:nvPr/>
        </p:nvSpPr>
        <p:spPr>
          <a:xfrm>
            <a:off x="2808513" y="531812"/>
            <a:ext cx="3610948" cy="400110"/>
          </a:xfrm>
          <a:prstGeom prst="rect">
            <a:avLst/>
          </a:prstGeom>
          <a:noFill/>
        </p:spPr>
        <p:txBody>
          <a:bodyPr wrap="square" rtlCol="0">
            <a:spAutoFit/>
          </a:bodyPr>
          <a:lstStyle/>
          <a:p>
            <a:r>
              <a:rPr lang="en-US" altLang="zh-CN" sz="2000" spc="500" dirty="0">
                <a:latin typeface="华文中宋" panose="02010600040101010101" pitchFamily="2" charset="-122"/>
                <a:ea typeface="华文中宋" panose="02010600040101010101" pitchFamily="2" charset="-122"/>
                <a:cs typeface="+mn-ea"/>
                <a:sym typeface="+mn-lt"/>
              </a:rPr>
              <a:t>——</a:t>
            </a:r>
            <a:r>
              <a:rPr lang="en-US" altLang="zh-CN" sz="2000" spc="500" dirty="0">
                <a:latin typeface="Comic Sans MS" panose="030F0702030302020204" pitchFamily="66" charset="0"/>
                <a:ea typeface="华文中宋" panose="02010600040101010101" pitchFamily="2" charset="-122"/>
                <a:cs typeface="+mn-ea"/>
                <a:sym typeface="+mn-lt"/>
              </a:rPr>
              <a:t>Block Design</a:t>
            </a:r>
            <a:endParaRPr lang="zh-CN" altLang="en-US" sz="2000" dirty="0"/>
          </a:p>
        </p:txBody>
      </p:sp>
    </p:spTree>
    <p:extLst>
      <p:ext uri="{BB962C8B-B14F-4D97-AF65-F5344CB8AC3E}">
        <p14:creationId xmlns:p14="http://schemas.microsoft.com/office/powerpoint/2010/main" val="39372369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1297615" y="486010"/>
            <a:ext cx="1672253" cy="461665"/>
          </a:xfrm>
          <a:prstGeom prst="rect">
            <a:avLst/>
          </a:prstGeom>
          <a:noFill/>
        </p:spPr>
        <p:txBody>
          <a:bodyPr wrap="none" rtlCol="0">
            <a:spAutoFit/>
          </a:bodyPr>
          <a:lstStyle/>
          <a:p>
            <a:r>
              <a:rPr lang="zh-CN" altLang="en-US" sz="2400" spc="500" dirty="0">
                <a:latin typeface="华文中宋" panose="02010600040101010101" pitchFamily="2" charset="-122"/>
                <a:ea typeface="华文中宋" panose="02010600040101010101" pitchFamily="2" charset="-122"/>
                <a:cs typeface="+mn-ea"/>
                <a:sym typeface="+mn-lt"/>
              </a:rPr>
              <a:t>工程搭建</a:t>
            </a:r>
          </a:p>
        </p:txBody>
      </p:sp>
      <p:grpSp>
        <p:nvGrpSpPr>
          <p:cNvPr id="46" name="组合 45"/>
          <p:cNvGrpSpPr/>
          <p:nvPr/>
        </p:nvGrpSpPr>
        <p:grpSpPr>
          <a:xfrm>
            <a:off x="658813" y="417309"/>
            <a:ext cx="597948" cy="598691"/>
            <a:chOff x="7505561" y="1999305"/>
            <a:chExt cx="782786" cy="783758"/>
          </a:xfrm>
        </p:grpSpPr>
        <p:sp>
          <p:nvSpPr>
            <p:cNvPr id="24" name="椭圆 23"/>
            <p:cNvSpPr/>
            <p:nvPr/>
          </p:nvSpPr>
          <p:spPr bwMode="auto">
            <a:xfrm>
              <a:off x="7505561" y="1999305"/>
              <a:ext cx="782786" cy="783758"/>
            </a:xfrm>
            <a:prstGeom prst="ellipse">
              <a:avLst/>
            </a:prstGeom>
            <a:solidFill>
              <a:schemeClr val="accent3"/>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cs typeface="+mn-ea"/>
                <a:sym typeface="+mn-lt"/>
              </a:endParaRPr>
            </a:p>
          </p:txBody>
        </p:sp>
        <p:sp>
          <p:nvSpPr>
            <p:cNvPr id="25" name="椭圆 24"/>
            <p:cNvSpPr/>
            <p:nvPr/>
          </p:nvSpPr>
          <p:spPr bwMode="auto">
            <a:xfrm>
              <a:off x="7559044" y="2052787"/>
              <a:ext cx="675821" cy="676794"/>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cs typeface="+mn-ea"/>
                <a:sym typeface="+mn-lt"/>
              </a:endParaRPr>
            </a:p>
          </p:txBody>
        </p:sp>
        <p:pic>
          <p:nvPicPr>
            <p:cNvPr id="44" name="图形 43" descr="书架上的书籍"/>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93850" y="2088290"/>
              <a:ext cx="605328" cy="605328"/>
            </a:xfrm>
            <a:prstGeom prst="rect">
              <a:avLst/>
            </a:prstGeom>
          </p:spPr>
        </p:pic>
      </p:grpSp>
      <p:sp>
        <p:nvSpPr>
          <p:cNvPr id="10" name="矩形 9"/>
          <p:cNvSpPr/>
          <p:nvPr/>
        </p:nvSpPr>
        <p:spPr>
          <a:xfrm rot="2669946">
            <a:off x="5383393" y="1505592"/>
            <a:ext cx="1455980" cy="1478723"/>
          </a:xfrm>
          <a:prstGeom prst="rect">
            <a:avLst/>
          </a:prstGeom>
          <a:noFill/>
          <a:ln w="825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3" name="矩形 52"/>
          <p:cNvSpPr/>
          <p:nvPr/>
        </p:nvSpPr>
        <p:spPr>
          <a:xfrm rot="2669946">
            <a:off x="5389758" y="3981023"/>
            <a:ext cx="1455980" cy="1478723"/>
          </a:xfrm>
          <a:prstGeom prst="rect">
            <a:avLst/>
          </a:prstGeom>
          <a:noFill/>
          <a:ln w="825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4" name="矩形 53"/>
          <p:cNvSpPr/>
          <p:nvPr/>
        </p:nvSpPr>
        <p:spPr>
          <a:xfrm rot="2617639">
            <a:off x="3974121" y="1699121"/>
            <a:ext cx="45719" cy="2127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5">
                  <a:lumMod val="75000"/>
                </a:schemeClr>
              </a:solidFill>
              <a:cs typeface="+mn-ea"/>
              <a:sym typeface="+mn-lt"/>
            </a:endParaRPr>
          </a:p>
        </p:txBody>
      </p:sp>
      <p:sp>
        <p:nvSpPr>
          <p:cNvPr id="57" name="矩形 56"/>
          <p:cNvSpPr/>
          <p:nvPr/>
        </p:nvSpPr>
        <p:spPr>
          <a:xfrm rot="8117048">
            <a:off x="3984854" y="3205340"/>
            <a:ext cx="45719" cy="2127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5">
                  <a:lumMod val="75000"/>
                </a:schemeClr>
              </a:solidFill>
              <a:cs typeface="+mn-ea"/>
              <a:sym typeface="+mn-lt"/>
            </a:endParaRPr>
          </a:p>
        </p:txBody>
      </p:sp>
      <p:sp>
        <p:nvSpPr>
          <p:cNvPr id="59" name="矩形 58"/>
          <p:cNvSpPr/>
          <p:nvPr/>
        </p:nvSpPr>
        <p:spPr>
          <a:xfrm rot="13417639">
            <a:off x="8128152" y="3155118"/>
            <a:ext cx="45719" cy="2127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5">
                  <a:lumMod val="75000"/>
                </a:schemeClr>
              </a:solidFill>
              <a:cs typeface="+mn-ea"/>
              <a:sym typeface="+mn-lt"/>
            </a:endParaRPr>
          </a:p>
        </p:txBody>
      </p:sp>
      <p:sp>
        <p:nvSpPr>
          <p:cNvPr id="61" name="矩形 60"/>
          <p:cNvSpPr/>
          <p:nvPr/>
        </p:nvSpPr>
        <p:spPr>
          <a:xfrm rot="18917048">
            <a:off x="8117419" y="1669681"/>
            <a:ext cx="45719" cy="2127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5">
                  <a:lumMod val="75000"/>
                </a:schemeClr>
              </a:solidFill>
              <a:cs typeface="+mn-ea"/>
              <a:sym typeface="+mn-lt"/>
            </a:endParaRPr>
          </a:p>
        </p:txBody>
      </p:sp>
      <p:sp>
        <p:nvSpPr>
          <p:cNvPr id="62" name="矩形 61"/>
          <p:cNvSpPr/>
          <p:nvPr/>
        </p:nvSpPr>
        <p:spPr>
          <a:xfrm rot="2669946">
            <a:off x="4119013" y="2767282"/>
            <a:ext cx="1455980" cy="1478723"/>
          </a:xfrm>
          <a:prstGeom prst="rect">
            <a:avLst/>
          </a:prstGeom>
          <a:noFill/>
          <a:ln w="82550">
            <a:solidFill>
              <a:srgbClr val="A6A6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3" name="矩形 62"/>
          <p:cNvSpPr/>
          <p:nvPr/>
        </p:nvSpPr>
        <p:spPr>
          <a:xfrm rot="2669946">
            <a:off x="6647772" y="2736543"/>
            <a:ext cx="1455980" cy="1478723"/>
          </a:xfrm>
          <a:prstGeom prst="rect">
            <a:avLst/>
          </a:prstGeom>
          <a:noFill/>
          <a:ln w="82550">
            <a:solidFill>
              <a:srgbClr val="A6A6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64" name="图形 63" descr="烧瓶"/>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584801" y="4142384"/>
            <a:ext cx="1024689" cy="1024689"/>
          </a:xfrm>
          <a:prstGeom prst="rect">
            <a:avLst/>
          </a:prstGeom>
        </p:spPr>
      </p:pic>
      <p:pic>
        <p:nvPicPr>
          <p:cNvPr id="66" name="图形 65" descr="显微镜"/>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879033" y="2932271"/>
            <a:ext cx="993458" cy="993458"/>
          </a:xfrm>
          <a:prstGeom prst="rect">
            <a:avLst/>
          </a:prstGeom>
        </p:spPr>
      </p:pic>
      <p:pic>
        <p:nvPicPr>
          <p:cNvPr id="68" name="图形 67" descr="原子"/>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553314" y="1660947"/>
            <a:ext cx="1116136" cy="1116136"/>
          </a:xfrm>
          <a:prstGeom prst="rect">
            <a:avLst/>
          </a:prstGeom>
        </p:spPr>
      </p:pic>
      <p:pic>
        <p:nvPicPr>
          <p:cNvPr id="69" name="图形 68" descr="望远镜"/>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273425" y="2984010"/>
            <a:ext cx="1061690" cy="1061690"/>
          </a:xfrm>
          <a:prstGeom prst="rect">
            <a:avLst/>
          </a:prstGeom>
        </p:spPr>
      </p:pic>
      <p:grpSp>
        <p:nvGrpSpPr>
          <p:cNvPr id="70" name="组合 69"/>
          <p:cNvGrpSpPr/>
          <p:nvPr/>
        </p:nvGrpSpPr>
        <p:grpSpPr>
          <a:xfrm>
            <a:off x="1444549" y="1738764"/>
            <a:ext cx="1800376" cy="891196"/>
            <a:chOff x="8386883" y="2894589"/>
            <a:chExt cx="1800376" cy="891196"/>
          </a:xfrm>
        </p:grpSpPr>
        <p:sp>
          <p:nvSpPr>
            <p:cNvPr id="71" name="文本框 70"/>
            <p:cNvSpPr txBox="1"/>
            <p:nvPr/>
          </p:nvSpPr>
          <p:spPr>
            <a:xfrm>
              <a:off x="8599000" y="2894589"/>
              <a:ext cx="1018227" cy="430887"/>
            </a:xfrm>
            <a:prstGeom prst="rect">
              <a:avLst/>
            </a:prstGeom>
            <a:noFill/>
          </p:spPr>
          <p:txBody>
            <a:bodyPr wrap="none" rtlCol="0">
              <a:spAutoFit/>
            </a:bodyPr>
            <a:lstStyle/>
            <a:p>
              <a:r>
                <a:rPr lang="en-US" altLang="zh-CN" sz="2200" dirty="0">
                  <a:latin typeface="华文中宋" panose="02010600040101010101" pitchFamily="2" charset="-122"/>
                  <a:ea typeface="华文中宋" panose="02010600040101010101" pitchFamily="2" charset="-122"/>
                  <a:cs typeface="+mn-ea"/>
                  <a:sym typeface="+mn-lt"/>
                </a:rPr>
                <a:t>Part 1</a:t>
              </a:r>
              <a:endParaRPr lang="zh-CN" altLang="en-US" sz="2200" dirty="0">
                <a:latin typeface="华文中宋" panose="02010600040101010101" pitchFamily="2" charset="-122"/>
                <a:ea typeface="华文中宋" panose="02010600040101010101" pitchFamily="2" charset="-122"/>
                <a:cs typeface="+mn-ea"/>
                <a:sym typeface="+mn-lt"/>
              </a:endParaRPr>
            </a:p>
          </p:txBody>
        </p:sp>
        <p:sp>
          <p:nvSpPr>
            <p:cNvPr id="72" name="文本框 71"/>
            <p:cNvSpPr txBox="1"/>
            <p:nvPr/>
          </p:nvSpPr>
          <p:spPr>
            <a:xfrm>
              <a:off x="8386883" y="3286289"/>
              <a:ext cx="1800376" cy="499496"/>
            </a:xfrm>
            <a:prstGeom prst="rect">
              <a:avLst/>
            </a:prstGeom>
            <a:noFill/>
          </p:spPr>
          <p:txBody>
            <a:bodyPr wrap="square" rtlCol="0">
              <a:spAutoFit/>
            </a:bodyPr>
            <a:lstStyle/>
            <a:p>
              <a:pPr>
                <a:lnSpc>
                  <a:spcPct val="150000"/>
                </a:lnSpc>
              </a:pPr>
              <a:r>
                <a:rPr lang="en-US" altLang="zh-CN" sz="2000" dirty="0">
                  <a:latin typeface="华文中宋" panose="02010600040101010101" pitchFamily="2" charset="-122"/>
                  <a:ea typeface="华文中宋" panose="02010600040101010101" pitchFamily="2" charset="-122"/>
                  <a:cs typeface="+mn-ea"/>
                  <a:sym typeface="+mn-lt"/>
                </a:rPr>
                <a:t>LCD</a:t>
              </a:r>
              <a:r>
                <a:rPr lang="zh-CN" altLang="en-US" sz="2000" dirty="0">
                  <a:latin typeface="华文中宋" panose="02010600040101010101" pitchFamily="2" charset="-122"/>
                  <a:ea typeface="华文中宋" panose="02010600040101010101" pitchFamily="2" charset="-122"/>
                  <a:cs typeface="+mn-ea"/>
                  <a:sym typeface="+mn-lt"/>
                </a:rPr>
                <a:t>屛显示</a:t>
              </a:r>
            </a:p>
          </p:txBody>
        </p:sp>
      </p:grpSp>
      <p:grpSp>
        <p:nvGrpSpPr>
          <p:cNvPr id="73" name="组合 72"/>
          <p:cNvGrpSpPr/>
          <p:nvPr/>
        </p:nvGrpSpPr>
        <p:grpSpPr>
          <a:xfrm>
            <a:off x="1256761" y="4045700"/>
            <a:ext cx="1929057" cy="1391184"/>
            <a:chOff x="8199095" y="2894589"/>
            <a:chExt cx="1929057" cy="1391184"/>
          </a:xfrm>
        </p:grpSpPr>
        <p:sp>
          <p:nvSpPr>
            <p:cNvPr id="74" name="文本框 73"/>
            <p:cNvSpPr txBox="1"/>
            <p:nvPr/>
          </p:nvSpPr>
          <p:spPr>
            <a:xfrm>
              <a:off x="8599000" y="2894589"/>
              <a:ext cx="1018227" cy="430887"/>
            </a:xfrm>
            <a:prstGeom prst="rect">
              <a:avLst/>
            </a:prstGeom>
            <a:noFill/>
          </p:spPr>
          <p:txBody>
            <a:bodyPr wrap="none" rtlCol="0">
              <a:spAutoFit/>
            </a:bodyPr>
            <a:lstStyle/>
            <a:p>
              <a:r>
                <a:rPr lang="en-US" altLang="zh-CN" sz="2200" dirty="0">
                  <a:latin typeface="华文中宋" panose="02010600040101010101" pitchFamily="2" charset="-122"/>
                  <a:ea typeface="华文中宋" panose="02010600040101010101" pitchFamily="2" charset="-122"/>
                  <a:cs typeface="+mn-ea"/>
                  <a:sym typeface="+mn-lt"/>
                </a:rPr>
                <a:t>Part 2</a:t>
              </a:r>
              <a:endParaRPr lang="zh-CN" altLang="en-US" sz="2200" dirty="0">
                <a:latin typeface="华文中宋" panose="02010600040101010101" pitchFamily="2" charset="-122"/>
                <a:ea typeface="华文中宋" panose="02010600040101010101" pitchFamily="2" charset="-122"/>
                <a:cs typeface="+mn-ea"/>
                <a:sym typeface="+mn-lt"/>
              </a:endParaRPr>
            </a:p>
          </p:txBody>
        </p:sp>
        <p:sp>
          <p:nvSpPr>
            <p:cNvPr id="75" name="文本框 74"/>
            <p:cNvSpPr txBox="1"/>
            <p:nvPr/>
          </p:nvSpPr>
          <p:spPr>
            <a:xfrm>
              <a:off x="8199095" y="3324484"/>
              <a:ext cx="1929057" cy="961289"/>
            </a:xfrm>
            <a:prstGeom prst="rect">
              <a:avLst/>
            </a:prstGeom>
            <a:noFill/>
          </p:spPr>
          <p:txBody>
            <a:bodyPr wrap="square" rtlCol="0">
              <a:spAutoFit/>
            </a:bodyPr>
            <a:lstStyle/>
            <a:p>
              <a:pPr>
                <a:lnSpc>
                  <a:spcPct val="150000"/>
                </a:lnSpc>
              </a:pPr>
              <a:r>
                <a:rPr lang="en-US" altLang="zh-CN" sz="2000" dirty="0">
                  <a:latin typeface="华文中宋" panose="02010600040101010101" pitchFamily="2" charset="-122"/>
                  <a:ea typeface="华文中宋" panose="02010600040101010101" pitchFamily="2" charset="-122"/>
                  <a:sym typeface="+mn-ea"/>
                </a:rPr>
                <a:t>AXI </a:t>
              </a:r>
              <a:r>
                <a:rPr lang="zh-CN" altLang="en-US" sz="2000" dirty="0">
                  <a:latin typeface="华文中宋" panose="02010600040101010101" pitchFamily="2" charset="-122"/>
                  <a:ea typeface="华文中宋" panose="02010600040101010101" pitchFamily="2" charset="-122"/>
                  <a:sym typeface="+mn-ea"/>
                </a:rPr>
                <a:t>蓝牙</a:t>
              </a:r>
              <a:r>
                <a:rPr lang="en-US" altLang="zh-CN" sz="2000" dirty="0">
                  <a:latin typeface="华文中宋" panose="02010600040101010101" pitchFamily="2" charset="-122"/>
                  <a:ea typeface="华文中宋" panose="02010600040101010101" pitchFamily="2" charset="-122"/>
                  <a:sym typeface="+mn-ea"/>
                </a:rPr>
                <a:t> IP </a:t>
              </a:r>
              <a:r>
                <a:rPr lang="zh-CN" altLang="en-US" sz="2000" dirty="0">
                  <a:latin typeface="华文中宋" panose="02010600040101010101" pitchFamily="2" charset="-122"/>
                  <a:ea typeface="华文中宋" panose="02010600040101010101" pitchFamily="2" charset="-122"/>
                  <a:sym typeface="+mn-ea"/>
                </a:rPr>
                <a:t>核</a:t>
              </a:r>
              <a:endParaRPr lang="zh-CN" altLang="en-US" sz="2000" dirty="0">
                <a:latin typeface="华文中宋" panose="02010600040101010101" pitchFamily="2" charset="-122"/>
                <a:ea typeface="华文中宋" panose="02010600040101010101" pitchFamily="2" charset="-122"/>
              </a:endParaRPr>
            </a:p>
            <a:p>
              <a:pPr>
                <a:lnSpc>
                  <a:spcPct val="150000"/>
                </a:lnSpc>
              </a:pPr>
              <a:endParaRPr lang="zh-CN" altLang="en-US" sz="2000" dirty="0">
                <a:cs typeface="+mn-ea"/>
                <a:sym typeface="+mn-lt"/>
              </a:endParaRPr>
            </a:p>
          </p:txBody>
        </p:sp>
      </p:grpSp>
      <p:grpSp>
        <p:nvGrpSpPr>
          <p:cNvPr id="76" name="组合 75"/>
          <p:cNvGrpSpPr/>
          <p:nvPr/>
        </p:nvGrpSpPr>
        <p:grpSpPr>
          <a:xfrm>
            <a:off x="8787543" y="1738764"/>
            <a:ext cx="2525281" cy="944785"/>
            <a:chOff x="8041486" y="2894589"/>
            <a:chExt cx="2525281" cy="944785"/>
          </a:xfrm>
        </p:grpSpPr>
        <p:sp>
          <p:nvSpPr>
            <p:cNvPr id="77" name="文本框 76"/>
            <p:cNvSpPr txBox="1"/>
            <p:nvPr/>
          </p:nvSpPr>
          <p:spPr>
            <a:xfrm>
              <a:off x="8599000" y="2894589"/>
              <a:ext cx="1018227" cy="430887"/>
            </a:xfrm>
            <a:prstGeom prst="rect">
              <a:avLst/>
            </a:prstGeom>
            <a:noFill/>
          </p:spPr>
          <p:txBody>
            <a:bodyPr wrap="none" rtlCol="0">
              <a:spAutoFit/>
            </a:bodyPr>
            <a:lstStyle/>
            <a:p>
              <a:r>
                <a:rPr lang="en-US" altLang="zh-CN" sz="2200" dirty="0">
                  <a:latin typeface="华文中宋" panose="02010600040101010101" pitchFamily="2" charset="-122"/>
                  <a:ea typeface="华文中宋" panose="02010600040101010101" pitchFamily="2" charset="-122"/>
                  <a:cs typeface="+mn-ea"/>
                  <a:sym typeface="+mn-lt"/>
                </a:rPr>
                <a:t>Part 3</a:t>
              </a:r>
              <a:endParaRPr lang="zh-CN" altLang="en-US" sz="2200" dirty="0">
                <a:latin typeface="华文中宋" panose="02010600040101010101" pitchFamily="2" charset="-122"/>
                <a:ea typeface="华文中宋" panose="02010600040101010101" pitchFamily="2" charset="-122"/>
                <a:cs typeface="+mn-ea"/>
                <a:sym typeface="+mn-lt"/>
              </a:endParaRPr>
            </a:p>
          </p:txBody>
        </p:sp>
        <p:sp>
          <p:nvSpPr>
            <p:cNvPr id="78" name="文本框 77"/>
            <p:cNvSpPr txBox="1"/>
            <p:nvPr/>
          </p:nvSpPr>
          <p:spPr>
            <a:xfrm>
              <a:off x="8041486" y="3339750"/>
              <a:ext cx="2525281" cy="499624"/>
            </a:xfrm>
            <a:prstGeom prst="rect">
              <a:avLst/>
            </a:prstGeom>
            <a:noFill/>
          </p:spPr>
          <p:txBody>
            <a:bodyPr wrap="square" rtlCol="0">
              <a:spAutoFit/>
            </a:bodyPr>
            <a:lstStyle/>
            <a:p>
              <a:pPr>
                <a:lnSpc>
                  <a:spcPct val="150000"/>
                </a:lnSpc>
              </a:pPr>
              <a:r>
                <a:rPr lang="en-US" altLang="zh-CN" sz="2000" dirty="0">
                  <a:latin typeface="华文中宋" panose="02010600040101010101" pitchFamily="2" charset="-122"/>
                  <a:ea typeface="华文中宋" panose="02010600040101010101" pitchFamily="2" charset="-122"/>
                  <a:sym typeface="+mn-lt"/>
                </a:rPr>
                <a:t>Bluetooth Switch</a:t>
              </a:r>
            </a:p>
          </p:txBody>
        </p:sp>
      </p:grpSp>
      <p:grpSp>
        <p:nvGrpSpPr>
          <p:cNvPr id="79" name="组合 78"/>
          <p:cNvGrpSpPr/>
          <p:nvPr/>
        </p:nvGrpSpPr>
        <p:grpSpPr>
          <a:xfrm>
            <a:off x="9055100" y="4045700"/>
            <a:ext cx="1805741" cy="985607"/>
            <a:chOff x="8309043" y="2894589"/>
            <a:chExt cx="1805741" cy="985607"/>
          </a:xfrm>
        </p:grpSpPr>
        <p:sp>
          <p:nvSpPr>
            <p:cNvPr id="80" name="文本框 79"/>
            <p:cNvSpPr txBox="1"/>
            <p:nvPr/>
          </p:nvSpPr>
          <p:spPr>
            <a:xfrm>
              <a:off x="8599000" y="2894589"/>
              <a:ext cx="309880" cy="429895"/>
            </a:xfrm>
            <a:prstGeom prst="rect">
              <a:avLst/>
            </a:prstGeom>
            <a:noFill/>
          </p:spPr>
          <p:txBody>
            <a:bodyPr wrap="none" rtlCol="0">
              <a:spAutoFit/>
            </a:bodyPr>
            <a:lstStyle/>
            <a:p>
              <a:endParaRPr lang="zh-CN" altLang="en-US" sz="2200" dirty="0">
                <a:cs typeface="+mn-ea"/>
                <a:sym typeface="+mn-lt"/>
              </a:endParaRPr>
            </a:p>
          </p:txBody>
        </p:sp>
        <p:sp>
          <p:nvSpPr>
            <p:cNvPr id="81" name="文本框 80"/>
            <p:cNvSpPr txBox="1"/>
            <p:nvPr/>
          </p:nvSpPr>
          <p:spPr>
            <a:xfrm>
              <a:off x="8309043" y="3327111"/>
              <a:ext cx="1805741" cy="553085"/>
            </a:xfrm>
            <a:prstGeom prst="rect">
              <a:avLst/>
            </a:prstGeom>
            <a:noFill/>
          </p:spPr>
          <p:txBody>
            <a:bodyPr wrap="square" rtlCol="0">
              <a:spAutoFit/>
            </a:bodyPr>
            <a:lstStyle/>
            <a:p>
              <a:pPr>
                <a:lnSpc>
                  <a:spcPct val="150000"/>
                </a:lnSpc>
              </a:pPr>
              <a:endParaRPr lang="zh-CN" altLang="en-US" sz="2000" dirty="0">
                <a:cs typeface="+mn-ea"/>
                <a:sym typeface="+mn-lt"/>
              </a:endParaRPr>
            </a:p>
          </p:txBody>
        </p:sp>
      </p:grpSp>
      <p:pic>
        <p:nvPicPr>
          <p:cNvPr id="82" name="图片 81"/>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964354" y="5597280"/>
            <a:ext cx="2688085" cy="638420"/>
          </a:xfrm>
          <a:prstGeom prst="rect">
            <a:avLst/>
          </a:prstGeom>
        </p:spPr>
      </p:pic>
      <p:sp>
        <p:nvSpPr>
          <p:cNvPr id="32" name="矩形 31"/>
          <p:cNvSpPr/>
          <p:nvPr/>
        </p:nvSpPr>
        <p:spPr>
          <a:xfrm rot="5400000">
            <a:off x="2585470" y="-828103"/>
            <a:ext cx="45719" cy="387108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accent5">
                  <a:lumMod val="75000"/>
                </a:schemeClr>
              </a:solidFill>
              <a:cs typeface="+mn-ea"/>
              <a:sym typeface="+mn-lt"/>
            </a:endParaRPr>
          </a:p>
        </p:txBody>
      </p:sp>
      <p:grpSp>
        <p:nvGrpSpPr>
          <p:cNvPr id="33" name="组合 32"/>
          <p:cNvGrpSpPr/>
          <p:nvPr/>
        </p:nvGrpSpPr>
        <p:grpSpPr>
          <a:xfrm>
            <a:off x="8964354" y="3988320"/>
            <a:ext cx="2525281" cy="930511"/>
            <a:chOff x="8195105" y="2894589"/>
            <a:chExt cx="2525281" cy="930511"/>
          </a:xfrm>
        </p:grpSpPr>
        <p:sp>
          <p:nvSpPr>
            <p:cNvPr id="34" name="文本框 33"/>
            <p:cNvSpPr txBox="1"/>
            <p:nvPr/>
          </p:nvSpPr>
          <p:spPr>
            <a:xfrm>
              <a:off x="8599000" y="2894589"/>
              <a:ext cx="1018227" cy="430887"/>
            </a:xfrm>
            <a:prstGeom prst="rect">
              <a:avLst/>
            </a:prstGeom>
            <a:noFill/>
          </p:spPr>
          <p:txBody>
            <a:bodyPr wrap="none" rtlCol="0">
              <a:spAutoFit/>
            </a:bodyPr>
            <a:lstStyle/>
            <a:p>
              <a:r>
                <a:rPr lang="en-US" altLang="zh-CN" sz="2200" dirty="0">
                  <a:latin typeface="华文中宋" panose="02010600040101010101" pitchFamily="2" charset="-122"/>
                  <a:ea typeface="华文中宋" panose="02010600040101010101" pitchFamily="2" charset="-122"/>
                  <a:cs typeface="+mn-ea"/>
                  <a:sym typeface="+mn-lt"/>
                </a:rPr>
                <a:t>Part 4</a:t>
              </a:r>
              <a:endParaRPr lang="zh-CN" altLang="en-US" sz="2200" dirty="0">
                <a:latin typeface="华文中宋" panose="02010600040101010101" pitchFamily="2" charset="-122"/>
                <a:ea typeface="华文中宋" panose="02010600040101010101" pitchFamily="2" charset="-122"/>
                <a:cs typeface="+mn-ea"/>
                <a:sym typeface="+mn-lt"/>
              </a:endParaRPr>
            </a:p>
          </p:txBody>
        </p:sp>
        <p:sp>
          <p:nvSpPr>
            <p:cNvPr id="35" name="文本框 34"/>
            <p:cNvSpPr txBox="1"/>
            <p:nvPr/>
          </p:nvSpPr>
          <p:spPr>
            <a:xfrm>
              <a:off x="8195105" y="3325476"/>
              <a:ext cx="2525281" cy="499624"/>
            </a:xfrm>
            <a:prstGeom prst="rect">
              <a:avLst/>
            </a:prstGeom>
            <a:noFill/>
          </p:spPr>
          <p:txBody>
            <a:bodyPr wrap="square" rtlCol="0">
              <a:spAutoFit/>
            </a:bodyPr>
            <a:lstStyle/>
            <a:p>
              <a:pPr>
                <a:lnSpc>
                  <a:spcPct val="150000"/>
                </a:lnSpc>
              </a:pPr>
              <a:r>
                <a:rPr lang="en-US" altLang="zh-CN" sz="2000" dirty="0" err="1">
                  <a:latin typeface="华文中宋" panose="02010600040101010101" pitchFamily="2" charset="-122"/>
                  <a:ea typeface="华文中宋" panose="02010600040101010101" pitchFamily="2" charset="-122"/>
                  <a:sym typeface="+mn-lt"/>
                </a:rPr>
                <a:t>Vitis</a:t>
              </a:r>
              <a:r>
                <a:rPr lang="zh-CN" altLang="en-US" sz="2000" dirty="0">
                  <a:latin typeface="华文中宋" panose="02010600040101010101" pitchFamily="2" charset="-122"/>
                  <a:ea typeface="华文中宋" panose="02010600040101010101" pitchFamily="2" charset="-122"/>
                  <a:sym typeface="+mn-lt"/>
                </a:rPr>
                <a:t>软件实现</a:t>
              </a:r>
              <a:endParaRPr lang="en-US" altLang="zh-CN" sz="2000" dirty="0">
                <a:latin typeface="华文中宋" panose="02010600040101010101" pitchFamily="2" charset="-122"/>
                <a:ea typeface="华文中宋" panose="02010600040101010101" pitchFamily="2" charset="-122"/>
                <a:sym typeface="+mn-lt"/>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0"/>
                                        </p:tgtEl>
                                        <p:attrNameLst>
                                          <p:attrName>style.visibility</p:attrName>
                                        </p:attrNameLst>
                                      </p:cBhvr>
                                      <p:to>
                                        <p:strVal val="visible"/>
                                      </p:to>
                                    </p:set>
                                    <p:animEffect transition="in" filter="fade">
                                      <p:cBhvr>
                                        <p:cTn id="7" dur="1000"/>
                                        <p:tgtEl>
                                          <p:spTgt spid="70"/>
                                        </p:tgtEl>
                                      </p:cBhvr>
                                    </p:animEffect>
                                    <p:anim calcmode="lin" valueType="num">
                                      <p:cBhvr>
                                        <p:cTn id="8" dur="1000" fill="hold"/>
                                        <p:tgtEl>
                                          <p:spTgt spid="70"/>
                                        </p:tgtEl>
                                        <p:attrNameLst>
                                          <p:attrName>ppt_x</p:attrName>
                                        </p:attrNameLst>
                                      </p:cBhvr>
                                      <p:tavLst>
                                        <p:tav tm="0">
                                          <p:val>
                                            <p:strVal val="#ppt_x"/>
                                          </p:val>
                                        </p:tav>
                                        <p:tav tm="100000">
                                          <p:val>
                                            <p:strVal val="#ppt_x"/>
                                          </p:val>
                                        </p:tav>
                                      </p:tavLst>
                                    </p:anim>
                                    <p:anim calcmode="lin" valueType="num">
                                      <p:cBhvr>
                                        <p:cTn id="9" dur="1000" fill="hold"/>
                                        <p:tgtEl>
                                          <p:spTgt spid="70"/>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73"/>
                                        </p:tgtEl>
                                        <p:attrNameLst>
                                          <p:attrName>style.visibility</p:attrName>
                                        </p:attrNameLst>
                                      </p:cBhvr>
                                      <p:to>
                                        <p:strVal val="visible"/>
                                      </p:to>
                                    </p:set>
                                    <p:animEffect transition="in" filter="fade">
                                      <p:cBhvr>
                                        <p:cTn id="13" dur="1000"/>
                                        <p:tgtEl>
                                          <p:spTgt spid="73"/>
                                        </p:tgtEl>
                                      </p:cBhvr>
                                    </p:animEffect>
                                    <p:anim calcmode="lin" valueType="num">
                                      <p:cBhvr>
                                        <p:cTn id="14" dur="1000" fill="hold"/>
                                        <p:tgtEl>
                                          <p:spTgt spid="73"/>
                                        </p:tgtEl>
                                        <p:attrNameLst>
                                          <p:attrName>ppt_x</p:attrName>
                                        </p:attrNameLst>
                                      </p:cBhvr>
                                      <p:tavLst>
                                        <p:tav tm="0">
                                          <p:val>
                                            <p:strVal val="#ppt_x"/>
                                          </p:val>
                                        </p:tav>
                                        <p:tav tm="100000">
                                          <p:val>
                                            <p:strVal val="#ppt_x"/>
                                          </p:val>
                                        </p:tav>
                                      </p:tavLst>
                                    </p:anim>
                                    <p:anim calcmode="lin" valueType="num">
                                      <p:cBhvr>
                                        <p:cTn id="15" dur="1000" fill="hold"/>
                                        <p:tgtEl>
                                          <p:spTgt spid="73"/>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76"/>
                                        </p:tgtEl>
                                        <p:attrNameLst>
                                          <p:attrName>style.visibility</p:attrName>
                                        </p:attrNameLst>
                                      </p:cBhvr>
                                      <p:to>
                                        <p:strVal val="visible"/>
                                      </p:to>
                                    </p:set>
                                    <p:animEffect transition="in" filter="fade">
                                      <p:cBhvr>
                                        <p:cTn id="19" dur="1000"/>
                                        <p:tgtEl>
                                          <p:spTgt spid="76"/>
                                        </p:tgtEl>
                                      </p:cBhvr>
                                    </p:animEffect>
                                    <p:anim calcmode="lin" valueType="num">
                                      <p:cBhvr>
                                        <p:cTn id="20" dur="1000" fill="hold"/>
                                        <p:tgtEl>
                                          <p:spTgt spid="76"/>
                                        </p:tgtEl>
                                        <p:attrNameLst>
                                          <p:attrName>ppt_x</p:attrName>
                                        </p:attrNameLst>
                                      </p:cBhvr>
                                      <p:tavLst>
                                        <p:tav tm="0">
                                          <p:val>
                                            <p:strVal val="#ppt_x"/>
                                          </p:val>
                                        </p:tav>
                                        <p:tav tm="100000">
                                          <p:val>
                                            <p:strVal val="#ppt_x"/>
                                          </p:val>
                                        </p:tav>
                                      </p:tavLst>
                                    </p:anim>
                                    <p:anim calcmode="lin" valueType="num">
                                      <p:cBhvr>
                                        <p:cTn id="21" dur="1000" fill="hold"/>
                                        <p:tgtEl>
                                          <p:spTgt spid="76"/>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nodeType="afterEffect">
                                  <p:stCondLst>
                                    <p:cond delay="0"/>
                                  </p:stCondLst>
                                  <p:childTnLst>
                                    <p:set>
                                      <p:cBhvr>
                                        <p:cTn id="24" dur="1" fill="hold">
                                          <p:stCondLst>
                                            <p:cond delay="0"/>
                                          </p:stCondLst>
                                        </p:cTn>
                                        <p:tgtEl>
                                          <p:spTgt spid="79"/>
                                        </p:tgtEl>
                                        <p:attrNameLst>
                                          <p:attrName>style.visibility</p:attrName>
                                        </p:attrNameLst>
                                      </p:cBhvr>
                                      <p:to>
                                        <p:strVal val="visible"/>
                                      </p:to>
                                    </p:set>
                                    <p:animEffect transition="in" filter="fade">
                                      <p:cBhvr>
                                        <p:cTn id="25" dur="1000"/>
                                        <p:tgtEl>
                                          <p:spTgt spid="79"/>
                                        </p:tgtEl>
                                      </p:cBhvr>
                                    </p:animEffect>
                                    <p:anim calcmode="lin" valueType="num">
                                      <p:cBhvr>
                                        <p:cTn id="26" dur="1000" fill="hold"/>
                                        <p:tgtEl>
                                          <p:spTgt spid="79"/>
                                        </p:tgtEl>
                                        <p:attrNameLst>
                                          <p:attrName>ppt_x</p:attrName>
                                        </p:attrNameLst>
                                      </p:cBhvr>
                                      <p:tavLst>
                                        <p:tav tm="0">
                                          <p:val>
                                            <p:strVal val="#ppt_x"/>
                                          </p:val>
                                        </p:tav>
                                        <p:tav tm="100000">
                                          <p:val>
                                            <p:strVal val="#ppt_x"/>
                                          </p:val>
                                        </p:tav>
                                      </p:tavLst>
                                    </p:anim>
                                    <p:anim calcmode="lin" valueType="num">
                                      <p:cBhvr>
                                        <p:cTn id="27" dur="1000" fill="hold"/>
                                        <p:tgtEl>
                                          <p:spTgt spid="79"/>
                                        </p:tgtEl>
                                        <p:attrNameLst>
                                          <p:attrName>ppt_y</p:attrName>
                                        </p:attrNameLst>
                                      </p:cBhvr>
                                      <p:tavLst>
                                        <p:tav tm="0">
                                          <p:val>
                                            <p:strVal val="#ppt_y+.1"/>
                                          </p:val>
                                        </p:tav>
                                        <p:tav tm="100000">
                                          <p:val>
                                            <p:strVal val="#ppt_y"/>
                                          </p:val>
                                        </p:tav>
                                      </p:tavLst>
                                    </p:anim>
                                  </p:childTnLst>
                                </p:cTn>
                              </p:par>
                            </p:childTnLst>
                          </p:cTn>
                        </p:par>
                        <p:par>
                          <p:cTn id="28" fill="hold">
                            <p:stCondLst>
                              <p:cond delay="4000"/>
                            </p:stCondLst>
                            <p:childTnLst>
                              <p:par>
                                <p:cTn id="29" presetID="42" presetClass="entr" presetSubtype="0" fill="hold" nodeType="afterEffect">
                                  <p:stCondLst>
                                    <p:cond delay="0"/>
                                  </p:stCondLst>
                                  <p:childTnLst>
                                    <p:set>
                                      <p:cBhvr>
                                        <p:cTn id="30" dur="1" fill="hold">
                                          <p:stCondLst>
                                            <p:cond delay="0"/>
                                          </p:stCondLst>
                                        </p:cTn>
                                        <p:tgtEl>
                                          <p:spTgt spid="33"/>
                                        </p:tgtEl>
                                        <p:attrNameLst>
                                          <p:attrName>style.visibility</p:attrName>
                                        </p:attrNameLst>
                                      </p:cBhvr>
                                      <p:to>
                                        <p:strVal val="visible"/>
                                      </p:to>
                                    </p:set>
                                    <p:animEffect transition="in" filter="fade">
                                      <p:cBhvr>
                                        <p:cTn id="31" dur="1000"/>
                                        <p:tgtEl>
                                          <p:spTgt spid="33"/>
                                        </p:tgtEl>
                                      </p:cBhvr>
                                    </p:animEffect>
                                    <p:anim calcmode="lin" valueType="num">
                                      <p:cBhvr>
                                        <p:cTn id="32" dur="1000" fill="hold"/>
                                        <p:tgtEl>
                                          <p:spTgt spid="33"/>
                                        </p:tgtEl>
                                        <p:attrNameLst>
                                          <p:attrName>ppt_x</p:attrName>
                                        </p:attrNameLst>
                                      </p:cBhvr>
                                      <p:tavLst>
                                        <p:tav tm="0">
                                          <p:val>
                                            <p:strVal val="#ppt_x"/>
                                          </p:val>
                                        </p:tav>
                                        <p:tav tm="100000">
                                          <p:val>
                                            <p:strVal val="#ppt_x"/>
                                          </p:val>
                                        </p:tav>
                                      </p:tavLst>
                                    </p:anim>
                                    <p:anim calcmode="lin" valueType="num">
                                      <p:cBhvr>
                                        <p:cTn id="33"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1297615" y="486010"/>
            <a:ext cx="1672253" cy="461665"/>
          </a:xfrm>
          <a:prstGeom prst="rect">
            <a:avLst/>
          </a:prstGeom>
          <a:noFill/>
        </p:spPr>
        <p:txBody>
          <a:bodyPr wrap="none" rtlCol="0">
            <a:spAutoFit/>
          </a:bodyPr>
          <a:lstStyle/>
          <a:p>
            <a:r>
              <a:rPr lang="zh-CN" altLang="en-US" sz="2400" spc="500" dirty="0">
                <a:latin typeface="华文中宋" panose="02010600040101010101" pitchFamily="2" charset="-122"/>
                <a:ea typeface="华文中宋" panose="02010600040101010101" pitchFamily="2" charset="-122"/>
                <a:cs typeface="+mn-ea"/>
                <a:sym typeface="+mn-lt"/>
              </a:rPr>
              <a:t>工程搭建</a:t>
            </a:r>
            <a:endParaRPr lang="en-US" altLang="zh-CN" sz="2400" spc="500" dirty="0">
              <a:cs typeface="+mn-ea"/>
              <a:sym typeface="+mn-lt"/>
            </a:endParaRPr>
          </a:p>
        </p:txBody>
      </p:sp>
      <p:grpSp>
        <p:nvGrpSpPr>
          <p:cNvPr id="46" name="组合 45"/>
          <p:cNvGrpSpPr/>
          <p:nvPr/>
        </p:nvGrpSpPr>
        <p:grpSpPr>
          <a:xfrm>
            <a:off x="658813" y="417309"/>
            <a:ext cx="597948" cy="598691"/>
            <a:chOff x="7505561" y="1999305"/>
            <a:chExt cx="782786" cy="783758"/>
          </a:xfrm>
        </p:grpSpPr>
        <p:sp>
          <p:nvSpPr>
            <p:cNvPr id="24" name="椭圆 23"/>
            <p:cNvSpPr/>
            <p:nvPr/>
          </p:nvSpPr>
          <p:spPr bwMode="auto">
            <a:xfrm>
              <a:off x="7505561" y="1999305"/>
              <a:ext cx="782786" cy="783758"/>
            </a:xfrm>
            <a:prstGeom prst="ellipse">
              <a:avLst/>
            </a:prstGeom>
            <a:solidFill>
              <a:schemeClr val="accent3"/>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cs typeface="+mn-ea"/>
                <a:sym typeface="+mn-lt"/>
              </a:endParaRPr>
            </a:p>
          </p:txBody>
        </p:sp>
        <p:sp>
          <p:nvSpPr>
            <p:cNvPr id="25" name="椭圆 24"/>
            <p:cNvSpPr/>
            <p:nvPr/>
          </p:nvSpPr>
          <p:spPr bwMode="auto">
            <a:xfrm>
              <a:off x="7559044" y="2052787"/>
              <a:ext cx="675821" cy="676794"/>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cs typeface="+mn-ea"/>
                <a:sym typeface="+mn-lt"/>
              </a:endParaRPr>
            </a:p>
          </p:txBody>
        </p:sp>
        <p:pic>
          <p:nvPicPr>
            <p:cNvPr id="44" name="图形 43" descr="书架上的书籍"/>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593850" y="2088290"/>
              <a:ext cx="605328" cy="605328"/>
            </a:xfrm>
            <a:prstGeom prst="rect">
              <a:avLst/>
            </a:prstGeom>
          </p:spPr>
        </p:pic>
      </p:grpSp>
      <p:pic>
        <p:nvPicPr>
          <p:cNvPr id="82" name="图片 8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964354" y="5597280"/>
            <a:ext cx="2688085" cy="638420"/>
          </a:xfrm>
          <a:prstGeom prst="rect">
            <a:avLst/>
          </a:prstGeom>
        </p:spPr>
      </p:pic>
      <p:sp>
        <p:nvSpPr>
          <p:cNvPr id="32" name="矩形 31"/>
          <p:cNvSpPr/>
          <p:nvPr/>
        </p:nvSpPr>
        <p:spPr>
          <a:xfrm rot="5400000">
            <a:off x="2585470" y="-828103"/>
            <a:ext cx="45719" cy="387108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accent5">
                  <a:lumMod val="75000"/>
                </a:schemeClr>
              </a:solidFill>
              <a:cs typeface="+mn-ea"/>
              <a:sym typeface="+mn-lt"/>
            </a:endParaRPr>
          </a:p>
        </p:txBody>
      </p:sp>
      <p:pic>
        <p:nvPicPr>
          <p:cNvPr id="4" name="内容占位符 4"/>
          <p:cNvPicPr>
            <a:picLocks noGrp="1" noChangeAspect="1"/>
          </p:cNvPicPr>
          <p:nvPr>
            <p:custDataLst>
              <p:tags r:id="rId1"/>
            </p:custDataLst>
          </p:nvPr>
        </p:nvPicPr>
        <p:blipFill>
          <a:blip r:embed="rId7">
            <a:extLst>
              <a:ext uri="{28A0092B-C50C-407E-A947-70E740481C1C}">
                <a14:useLocalDpi xmlns:a14="http://schemas.microsoft.com/office/drawing/2010/main" val="0"/>
              </a:ext>
            </a:extLst>
          </a:blip>
          <a:stretch>
            <a:fillRect/>
          </a:stretch>
        </p:blipFill>
        <p:spPr>
          <a:xfrm>
            <a:off x="1606456" y="1198803"/>
            <a:ext cx="7358039" cy="5307036"/>
          </a:xfrm>
          <a:prstGeom prst="rect">
            <a:avLst/>
          </a:prstGeom>
        </p:spPr>
      </p:pic>
      <p:sp>
        <p:nvSpPr>
          <p:cNvPr id="2" name="文本框 1">
            <a:extLst>
              <a:ext uri="{FF2B5EF4-FFF2-40B4-BE49-F238E27FC236}">
                <a16:creationId xmlns:a16="http://schemas.microsoft.com/office/drawing/2014/main" id="{C50BF772-3545-B95F-09CE-1973CD559B65}"/>
              </a:ext>
            </a:extLst>
          </p:cNvPr>
          <p:cNvSpPr txBox="1"/>
          <p:nvPr/>
        </p:nvSpPr>
        <p:spPr>
          <a:xfrm>
            <a:off x="2791271" y="544103"/>
            <a:ext cx="3505201" cy="707886"/>
          </a:xfrm>
          <a:prstGeom prst="rect">
            <a:avLst/>
          </a:prstGeom>
          <a:noFill/>
        </p:spPr>
        <p:txBody>
          <a:bodyPr wrap="square" rtlCol="0">
            <a:spAutoFit/>
          </a:bodyPr>
          <a:lstStyle/>
          <a:p>
            <a:r>
              <a:rPr lang="en-US" altLang="zh-CN" sz="2000" spc="500" dirty="0">
                <a:latin typeface="华文中宋" panose="02010600040101010101" pitchFamily="2" charset="-122"/>
                <a:ea typeface="华文中宋" panose="02010600040101010101" pitchFamily="2" charset="-122"/>
                <a:cs typeface="+mn-ea"/>
                <a:sym typeface="+mn-lt"/>
              </a:rPr>
              <a:t>——</a:t>
            </a:r>
            <a:r>
              <a:rPr lang="en-US" altLang="zh-CN" sz="2000" spc="500" dirty="0">
                <a:latin typeface="Comic Sans MS" panose="030F0702030302020204" pitchFamily="66" charset="0"/>
                <a:ea typeface="华文中宋" panose="02010600040101010101" pitchFamily="2" charset="-122"/>
                <a:cs typeface="+mn-ea"/>
                <a:sym typeface="+mn-ea"/>
              </a:rPr>
              <a:t>LCD</a:t>
            </a:r>
            <a:r>
              <a:rPr lang="zh-CN" altLang="en-US" sz="2000" spc="500" dirty="0">
                <a:latin typeface="华文中宋" panose="02010600040101010101" pitchFamily="2" charset="-122"/>
                <a:ea typeface="华文中宋" panose="02010600040101010101" pitchFamily="2" charset="-122"/>
                <a:cs typeface="+mn-ea"/>
                <a:sym typeface="+mn-ea"/>
              </a:rPr>
              <a:t>屏显示</a:t>
            </a:r>
            <a:endParaRPr lang="zh-CN" altLang="en-US" sz="2000" spc="500" dirty="0">
              <a:latin typeface="华文中宋" panose="02010600040101010101" pitchFamily="2" charset="-122"/>
              <a:ea typeface="华文中宋" panose="02010600040101010101" pitchFamily="2" charset="-122"/>
              <a:cs typeface="+mn-ea"/>
            </a:endParaRPr>
          </a:p>
          <a:p>
            <a:endParaRPr lang="zh-CN" altLang="en-US" sz="2000"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1297615" y="486010"/>
            <a:ext cx="1672253" cy="461665"/>
          </a:xfrm>
          <a:prstGeom prst="rect">
            <a:avLst/>
          </a:prstGeom>
          <a:noFill/>
        </p:spPr>
        <p:txBody>
          <a:bodyPr wrap="none" rtlCol="0">
            <a:spAutoFit/>
          </a:bodyPr>
          <a:lstStyle/>
          <a:p>
            <a:r>
              <a:rPr lang="zh-CN" altLang="en-US" sz="2400" spc="500" dirty="0">
                <a:latin typeface="华文中宋" panose="02010600040101010101" pitchFamily="2" charset="-122"/>
                <a:ea typeface="华文中宋" panose="02010600040101010101" pitchFamily="2" charset="-122"/>
                <a:cs typeface="+mn-ea"/>
                <a:sym typeface="+mn-lt"/>
              </a:rPr>
              <a:t>工程搭建</a:t>
            </a:r>
            <a:endParaRPr lang="zh-CN" altLang="en-US" sz="2400" spc="500" dirty="0">
              <a:cs typeface="+mn-ea"/>
              <a:sym typeface="+mn-lt"/>
            </a:endParaRPr>
          </a:p>
        </p:txBody>
      </p:sp>
      <p:grpSp>
        <p:nvGrpSpPr>
          <p:cNvPr id="46" name="组合 45"/>
          <p:cNvGrpSpPr/>
          <p:nvPr/>
        </p:nvGrpSpPr>
        <p:grpSpPr>
          <a:xfrm>
            <a:off x="658813" y="417309"/>
            <a:ext cx="597948" cy="598691"/>
            <a:chOff x="7505561" y="1999305"/>
            <a:chExt cx="782786" cy="783758"/>
          </a:xfrm>
        </p:grpSpPr>
        <p:sp>
          <p:nvSpPr>
            <p:cNvPr id="24" name="椭圆 23"/>
            <p:cNvSpPr/>
            <p:nvPr/>
          </p:nvSpPr>
          <p:spPr bwMode="auto">
            <a:xfrm>
              <a:off x="7505561" y="1999305"/>
              <a:ext cx="782786" cy="783758"/>
            </a:xfrm>
            <a:prstGeom prst="ellipse">
              <a:avLst/>
            </a:prstGeom>
            <a:solidFill>
              <a:schemeClr val="accent3"/>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cs typeface="+mn-ea"/>
                <a:sym typeface="+mn-lt"/>
              </a:endParaRPr>
            </a:p>
          </p:txBody>
        </p:sp>
        <p:sp>
          <p:nvSpPr>
            <p:cNvPr id="25" name="椭圆 24"/>
            <p:cNvSpPr/>
            <p:nvPr/>
          </p:nvSpPr>
          <p:spPr bwMode="auto">
            <a:xfrm>
              <a:off x="7559044" y="2052787"/>
              <a:ext cx="675821" cy="676794"/>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cs typeface="+mn-ea"/>
                <a:sym typeface="+mn-lt"/>
              </a:endParaRPr>
            </a:p>
          </p:txBody>
        </p:sp>
        <p:pic>
          <p:nvPicPr>
            <p:cNvPr id="44" name="图形 43" descr="书架上的书籍"/>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593850" y="2088290"/>
              <a:ext cx="605328" cy="605328"/>
            </a:xfrm>
            <a:prstGeom prst="rect">
              <a:avLst/>
            </a:prstGeom>
          </p:spPr>
        </p:pic>
      </p:grpSp>
      <p:pic>
        <p:nvPicPr>
          <p:cNvPr id="82" name="图片 8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964354" y="5597280"/>
            <a:ext cx="2688085" cy="638420"/>
          </a:xfrm>
          <a:prstGeom prst="rect">
            <a:avLst/>
          </a:prstGeom>
        </p:spPr>
      </p:pic>
      <p:sp>
        <p:nvSpPr>
          <p:cNvPr id="32" name="矩形 31"/>
          <p:cNvSpPr/>
          <p:nvPr/>
        </p:nvSpPr>
        <p:spPr>
          <a:xfrm rot="5400000">
            <a:off x="2585470" y="-828103"/>
            <a:ext cx="45719" cy="387108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accent5">
                  <a:lumMod val="75000"/>
                </a:schemeClr>
              </a:solidFill>
              <a:cs typeface="+mn-ea"/>
              <a:sym typeface="+mn-lt"/>
            </a:endParaRPr>
          </a:p>
        </p:txBody>
      </p:sp>
      <p:pic>
        <p:nvPicPr>
          <p:cNvPr id="3" name="图片 2"/>
          <p:cNvPicPr>
            <a:picLocks noChangeAspect="1"/>
          </p:cNvPicPr>
          <p:nvPr>
            <p:custDataLst>
              <p:tags r:id="rId1"/>
            </p:custDataLst>
          </p:nvPr>
        </p:nvPicPr>
        <p:blipFill>
          <a:blip r:embed="rId7"/>
          <a:stretch>
            <a:fillRect/>
          </a:stretch>
        </p:blipFill>
        <p:spPr>
          <a:xfrm>
            <a:off x="1547370" y="1376815"/>
            <a:ext cx="7417063" cy="5116060"/>
          </a:xfrm>
          <a:prstGeom prst="rect">
            <a:avLst/>
          </a:prstGeom>
        </p:spPr>
      </p:pic>
      <p:sp>
        <p:nvSpPr>
          <p:cNvPr id="2" name="文本框 1">
            <a:extLst>
              <a:ext uri="{FF2B5EF4-FFF2-40B4-BE49-F238E27FC236}">
                <a16:creationId xmlns:a16="http://schemas.microsoft.com/office/drawing/2014/main" id="{582D2173-5777-B0D8-913F-2D13112F4652}"/>
              </a:ext>
            </a:extLst>
          </p:cNvPr>
          <p:cNvSpPr txBox="1"/>
          <p:nvPr/>
        </p:nvSpPr>
        <p:spPr>
          <a:xfrm>
            <a:off x="2755297" y="547860"/>
            <a:ext cx="6127446" cy="707886"/>
          </a:xfrm>
          <a:prstGeom prst="rect">
            <a:avLst/>
          </a:prstGeom>
          <a:noFill/>
        </p:spPr>
        <p:txBody>
          <a:bodyPr wrap="square" rtlCol="0">
            <a:spAutoFit/>
          </a:bodyPr>
          <a:lstStyle/>
          <a:p>
            <a:r>
              <a:rPr lang="en-US" altLang="zh-CN" sz="2000" spc="500" dirty="0">
                <a:latin typeface="华文中宋" panose="02010600040101010101" pitchFamily="2" charset="-122"/>
                <a:ea typeface="华文中宋" panose="02010600040101010101" pitchFamily="2" charset="-122"/>
                <a:cs typeface="+mn-ea"/>
                <a:sym typeface="+mn-lt"/>
              </a:rPr>
              <a:t>——</a:t>
            </a:r>
            <a:r>
              <a:rPr lang="en-US" altLang="zh-CN" sz="2000" spc="500" dirty="0">
                <a:latin typeface="Comic Sans MS" panose="030F0702030302020204" pitchFamily="66" charset="0"/>
                <a:ea typeface="华文中宋" panose="02010600040101010101" pitchFamily="2" charset="-122"/>
                <a:cs typeface="+mn-ea"/>
                <a:sym typeface="+mn-ea"/>
              </a:rPr>
              <a:t>AXI Bluetooth IP Core</a:t>
            </a:r>
            <a:endParaRPr lang="zh-CN" altLang="en-US" sz="2000" spc="500" dirty="0">
              <a:latin typeface="Comic Sans MS" panose="030F0702030302020204" pitchFamily="66" charset="0"/>
              <a:ea typeface="华文中宋" panose="02010600040101010101" pitchFamily="2" charset="-122"/>
              <a:cs typeface="+mn-ea"/>
            </a:endParaRPr>
          </a:p>
          <a:p>
            <a:endParaRPr lang="zh-CN" altLang="en-US" sz="2000"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 name="图片 8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64354" y="5597280"/>
            <a:ext cx="2688085" cy="638420"/>
          </a:xfrm>
          <a:prstGeom prst="rect">
            <a:avLst/>
          </a:prstGeom>
        </p:spPr>
      </p:pic>
      <p:pic>
        <p:nvPicPr>
          <p:cNvPr id="5" name="内容占位符 4"/>
          <p:cNvPicPr>
            <a:picLocks noGrp="1" noChangeAspect="1"/>
          </p:cNvPicPr>
          <p:nvPr>
            <p:custDataLst>
              <p:tags r:id="rId1"/>
            </p:custDataLst>
          </p:nvPr>
        </p:nvPicPr>
        <p:blipFill>
          <a:blip r:embed="rId5">
            <a:extLst>
              <a:ext uri="{28A0092B-C50C-407E-A947-70E740481C1C}">
                <a14:useLocalDpi xmlns:a14="http://schemas.microsoft.com/office/drawing/2010/main" val="0"/>
              </a:ext>
            </a:extLst>
          </a:blip>
          <a:stretch>
            <a:fillRect/>
          </a:stretch>
        </p:blipFill>
        <p:spPr>
          <a:xfrm>
            <a:off x="2437765" y="2454275"/>
            <a:ext cx="6526530" cy="2205990"/>
          </a:xfrm>
          <a:prstGeom prst="rect">
            <a:avLst/>
          </a:prstGeom>
        </p:spPr>
      </p:pic>
      <p:sp>
        <p:nvSpPr>
          <p:cNvPr id="16" name="文本框 15">
            <a:extLst>
              <a:ext uri="{FF2B5EF4-FFF2-40B4-BE49-F238E27FC236}">
                <a16:creationId xmlns:a16="http://schemas.microsoft.com/office/drawing/2014/main" id="{4804E74F-445E-8FE9-F994-306FAC07BDFD}"/>
              </a:ext>
            </a:extLst>
          </p:cNvPr>
          <p:cNvSpPr txBox="1"/>
          <p:nvPr/>
        </p:nvSpPr>
        <p:spPr>
          <a:xfrm>
            <a:off x="1297615" y="486010"/>
            <a:ext cx="1672253" cy="461665"/>
          </a:xfrm>
          <a:prstGeom prst="rect">
            <a:avLst/>
          </a:prstGeom>
          <a:noFill/>
        </p:spPr>
        <p:txBody>
          <a:bodyPr wrap="none" rtlCol="0">
            <a:spAutoFit/>
          </a:bodyPr>
          <a:lstStyle/>
          <a:p>
            <a:r>
              <a:rPr lang="zh-CN" altLang="en-US" sz="2400" spc="500" dirty="0">
                <a:latin typeface="华文中宋" panose="02010600040101010101" pitchFamily="2" charset="-122"/>
                <a:ea typeface="华文中宋" panose="02010600040101010101" pitchFamily="2" charset="-122"/>
                <a:cs typeface="+mn-ea"/>
                <a:sym typeface="+mn-lt"/>
              </a:rPr>
              <a:t>工程搭建</a:t>
            </a:r>
            <a:endParaRPr lang="zh-CN" altLang="en-US" sz="2400" spc="500" dirty="0">
              <a:cs typeface="+mn-ea"/>
              <a:sym typeface="+mn-lt"/>
            </a:endParaRPr>
          </a:p>
        </p:txBody>
      </p:sp>
      <p:grpSp>
        <p:nvGrpSpPr>
          <p:cNvPr id="17" name="组合 16">
            <a:extLst>
              <a:ext uri="{FF2B5EF4-FFF2-40B4-BE49-F238E27FC236}">
                <a16:creationId xmlns:a16="http://schemas.microsoft.com/office/drawing/2014/main" id="{B318C1F5-C3A2-415E-F7A3-22654D6AE211}"/>
              </a:ext>
            </a:extLst>
          </p:cNvPr>
          <p:cNvGrpSpPr/>
          <p:nvPr/>
        </p:nvGrpSpPr>
        <p:grpSpPr>
          <a:xfrm>
            <a:off x="658813" y="417309"/>
            <a:ext cx="597948" cy="598691"/>
            <a:chOff x="7505561" y="1999305"/>
            <a:chExt cx="782786" cy="783758"/>
          </a:xfrm>
        </p:grpSpPr>
        <p:sp>
          <p:nvSpPr>
            <p:cNvPr id="18" name="椭圆 17">
              <a:extLst>
                <a:ext uri="{FF2B5EF4-FFF2-40B4-BE49-F238E27FC236}">
                  <a16:creationId xmlns:a16="http://schemas.microsoft.com/office/drawing/2014/main" id="{9250F94D-139B-47D2-6A7C-CDDA2D4D91E9}"/>
                </a:ext>
              </a:extLst>
            </p:cNvPr>
            <p:cNvSpPr/>
            <p:nvPr/>
          </p:nvSpPr>
          <p:spPr bwMode="auto">
            <a:xfrm>
              <a:off x="7505561" y="1999305"/>
              <a:ext cx="782786" cy="783758"/>
            </a:xfrm>
            <a:prstGeom prst="ellipse">
              <a:avLst/>
            </a:prstGeom>
            <a:solidFill>
              <a:schemeClr val="accent3"/>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cs typeface="+mn-ea"/>
                <a:sym typeface="+mn-lt"/>
              </a:endParaRPr>
            </a:p>
          </p:txBody>
        </p:sp>
        <p:sp>
          <p:nvSpPr>
            <p:cNvPr id="19" name="椭圆 18">
              <a:extLst>
                <a:ext uri="{FF2B5EF4-FFF2-40B4-BE49-F238E27FC236}">
                  <a16:creationId xmlns:a16="http://schemas.microsoft.com/office/drawing/2014/main" id="{509D2411-F082-0B05-AB5A-217D59FC6010}"/>
                </a:ext>
              </a:extLst>
            </p:cNvPr>
            <p:cNvSpPr/>
            <p:nvPr/>
          </p:nvSpPr>
          <p:spPr bwMode="auto">
            <a:xfrm>
              <a:off x="7559044" y="2052787"/>
              <a:ext cx="675821" cy="676794"/>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cs typeface="+mn-ea"/>
                <a:sym typeface="+mn-lt"/>
              </a:endParaRPr>
            </a:p>
          </p:txBody>
        </p:sp>
        <p:pic>
          <p:nvPicPr>
            <p:cNvPr id="20" name="图形 19" descr="书架上的书籍">
              <a:extLst>
                <a:ext uri="{FF2B5EF4-FFF2-40B4-BE49-F238E27FC236}">
                  <a16:creationId xmlns:a16="http://schemas.microsoft.com/office/drawing/2014/main" id="{B37D92F1-8E47-A63E-018F-126A58BEE8CA}"/>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593850" y="2088290"/>
              <a:ext cx="605328" cy="605328"/>
            </a:xfrm>
            <a:prstGeom prst="rect">
              <a:avLst/>
            </a:prstGeom>
          </p:spPr>
        </p:pic>
      </p:grpSp>
      <p:sp>
        <p:nvSpPr>
          <p:cNvPr id="21" name="矩形 20">
            <a:extLst>
              <a:ext uri="{FF2B5EF4-FFF2-40B4-BE49-F238E27FC236}">
                <a16:creationId xmlns:a16="http://schemas.microsoft.com/office/drawing/2014/main" id="{EC8BE0BF-609D-0DF4-637C-8E225067A8F9}"/>
              </a:ext>
            </a:extLst>
          </p:cNvPr>
          <p:cNvSpPr/>
          <p:nvPr/>
        </p:nvSpPr>
        <p:spPr>
          <a:xfrm rot="5400000">
            <a:off x="2585470" y="-828103"/>
            <a:ext cx="45719" cy="387108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accent5">
                  <a:lumMod val="75000"/>
                </a:schemeClr>
              </a:solidFill>
              <a:cs typeface="+mn-ea"/>
              <a:sym typeface="+mn-lt"/>
            </a:endParaRPr>
          </a:p>
        </p:txBody>
      </p:sp>
      <p:sp>
        <p:nvSpPr>
          <p:cNvPr id="22" name="文本框 21">
            <a:extLst>
              <a:ext uri="{FF2B5EF4-FFF2-40B4-BE49-F238E27FC236}">
                <a16:creationId xmlns:a16="http://schemas.microsoft.com/office/drawing/2014/main" id="{3A7B5DFB-C1BF-0435-412A-3A8212FC2CCB}"/>
              </a:ext>
            </a:extLst>
          </p:cNvPr>
          <p:cNvSpPr txBox="1"/>
          <p:nvPr/>
        </p:nvSpPr>
        <p:spPr>
          <a:xfrm>
            <a:off x="2755297" y="547860"/>
            <a:ext cx="6127446" cy="707886"/>
          </a:xfrm>
          <a:prstGeom prst="rect">
            <a:avLst/>
          </a:prstGeom>
          <a:noFill/>
        </p:spPr>
        <p:txBody>
          <a:bodyPr wrap="square" rtlCol="0">
            <a:spAutoFit/>
          </a:bodyPr>
          <a:lstStyle/>
          <a:p>
            <a:r>
              <a:rPr lang="en-US" altLang="zh-CN" sz="2000" spc="500" dirty="0">
                <a:latin typeface="华文中宋" panose="02010600040101010101" pitchFamily="2" charset="-122"/>
                <a:ea typeface="华文中宋" panose="02010600040101010101" pitchFamily="2" charset="-122"/>
                <a:cs typeface="+mn-ea"/>
                <a:sym typeface="+mn-lt"/>
              </a:rPr>
              <a:t>——</a:t>
            </a:r>
            <a:r>
              <a:rPr lang="en-US" altLang="zh-CN" sz="2000" spc="500" dirty="0">
                <a:latin typeface="Comic Sans MS" panose="030F0702030302020204" pitchFamily="66" charset="0"/>
                <a:ea typeface="华文中宋" panose="02010600040101010101" pitchFamily="2" charset="-122"/>
                <a:cs typeface="+mn-ea"/>
                <a:sym typeface="+mn-ea"/>
              </a:rPr>
              <a:t>AXI Bluetooth IP Core</a:t>
            </a:r>
            <a:endParaRPr lang="zh-CN" altLang="en-US" sz="2000" spc="500" dirty="0">
              <a:latin typeface="Comic Sans MS" panose="030F0702030302020204" pitchFamily="66" charset="0"/>
              <a:ea typeface="华文中宋" panose="02010600040101010101" pitchFamily="2" charset="-122"/>
              <a:cs typeface="+mn-ea"/>
            </a:endParaRPr>
          </a:p>
          <a:p>
            <a:endParaRPr lang="zh-CN" altLang="en-US" sz="2000"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1297615" y="486010"/>
            <a:ext cx="1672253" cy="461665"/>
          </a:xfrm>
          <a:prstGeom prst="rect">
            <a:avLst/>
          </a:prstGeom>
          <a:noFill/>
        </p:spPr>
        <p:txBody>
          <a:bodyPr wrap="none" rtlCol="0">
            <a:spAutoFit/>
          </a:bodyPr>
          <a:lstStyle/>
          <a:p>
            <a:r>
              <a:rPr lang="zh-CN" altLang="en-US" sz="2400" spc="500" dirty="0">
                <a:latin typeface="华文中宋" panose="02010600040101010101" pitchFamily="2" charset="-122"/>
                <a:ea typeface="华文中宋" panose="02010600040101010101" pitchFamily="2" charset="-122"/>
                <a:cs typeface="+mn-ea"/>
                <a:sym typeface="+mn-lt"/>
              </a:rPr>
              <a:t>工程搭建</a:t>
            </a:r>
            <a:endParaRPr lang="zh-CN" altLang="en-US" sz="2400" spc="500" dirty="0">
              <a:latin typeface="Comic Sans MS" panose="030F0702030302020204" pitchFamily="66" charset="0"/>
              <a:ea typeface="华文中宋" panose="02010600040101010101" pitchFamily="2" charset="-122"/>
              <a:cs typeface="+mn-ea"/>
            </a:endParaRPr>
          </a:p>
        </p:txBody>
      </p:sp>
      <p:grpSp>
        <p:nvGrpSpPr>
          <p:cNvPr id="46" name="组合 45"/>
          <p:cNvGrpSpPr/>
          <p:nvPr/>
        </p:nvGrpSpPr>
        <p:grpSpPr>
          <a:xfrm>
            <a:off x="658813" y="417309"/>
            <a:ext cx="597948" cy="598691"/>
            <a:chOff x="7505561" y="1999305"/>
            <a:chExt cx="782786" cy="783758"/>
          </a:xfrm>
        </p:grpSpPr>
        <p:sp>
          <p:nvSpPr>
            <p:cNvPr id="24" name="椭圆 23"/>
            <p:cNvSpPr/>
            <p:nvPr/>
          </p:nvSpPr>
          <p:spPr bwMode="auto">
            <a:xfrm>
              <a:off x="7505561" y="1999305"/>
              <a:ext cx="782786" cy="783758"/>
            </a:xfrm>
            <a:prstGeom prst="ellipse">
              <a:avLst/>
            </a:prstGeom>
            <a:solidFill>
              <a:schemeClr val="accent3"/>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cs typeface="+mn-ea"/>
                <a:sym typeface="+mn-lt"/>
              </a:endParaRPr>
            </a:p>
          </p:txBody>
        </p:sp>
        <p:sp>
          <p:nvSpPr>
            <p:cNvPr id="25" name="椭圆 24"/>
            <p:cNvSpPr/>
            <p:nvPr/>
          </p:nvSpPr>
          <p:spPr bwMode="auto">
            <a:xfrm>
              <a:off x="7559044" y="2052787"/>
              <a:ext cx="675821" cy="676794"/>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cs typeface="+mn-ea"/>
                <a:sym typeface="+mn-lt"/>
              </a:endParaRPr>
            </a:p>
          </p:txBody>
        </p:sp>
        <p:pic>
          <p:nvPicPr>
            <p:cNvPr id="44" name="图形 43" descr="书架上的书籍"/>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593850" y="2088290"/>
              <a:ext cx="605328" cy="605328"/>
            </a:xfrm>
            <a:prstGeom prst="rect">
              <a:avLst/>
            </a:prstGeom>
          </p:spPr>
        </p:pic>
      </p:grpSp>
      <p:pic>
        <p:nvPicPr>
          <p:cNvPr id="82" name="图片 8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964354" y="5597280"/>
            <a:ext cx="2688085" cy="638420"/>
          </a:xfrm>
          <a:prstGeom prst="rect">
            <a:avLst/>
          </a:prstGeom>
        </p:spPr>
      </p:pic>
      <p:sp>
        <p:nvSpPr>
          <p:cNvPr id="32" name="矩形 31"/>
          <p:cNvSpPr/>
          <p:nvPr/>
        </p:nvSpPr>
        <p:spPr>
          <a:xfrm rot="5400000">
            <a:off x="2585470" y="-828103"/>
            <a:ext cx="45719" cy="387108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accent5">
                  <a:lumMod val="75000"/>
                </a:schemeClr>
              </a:solidFill>
              <a:cs typeface="+mn-ea"/>
              <a:sym typeface="+mn-lt"/>
            </a:endParaRPr>
          </a:p>
        </p:txBody>
      </p:sp>
      <p:pic>
        <p:nvPicPr>
          <p:cNvPr id="2" name="图片 1"/>
          <p:cNvPicPr>
            <a:picLocks noChangeAspect="1"/>
          </p:cNvPicPr>
          <p:nvPr>
            <p:custDataLst>
              <p:tags r:id="rId1"/>
            </p:custDataLst>
          </p:nvPr>
        </p:nvPicPr>
        <p:blipFill>
          <a:blip r:embed="rId7"/>
          <a:stretch>
            <a:fillRect/>
          </a:stretch>
        </p:blipFill>
        <p:spPr>
          <a:xfrm>
            <a:off x="1547370" y="1376815"/>
            <a:ext cx="7417063" cy="5116060"/>
          </a:xfrm>
          <a:prstGeom prst="rect">
            <a:avLst/>
          </a:prstGeom>
        </p:spPr>
      </p:pic>
      <p:sp>
        <p:nvSpPr>
          <p:cNvPr id="3" name="文本框 2">
            <a:extLst>
              <a:ext uri="{FF2B5EF4-FFF2-40B4-BE49-F238E27FC236}">
                <a16:creationId xmlns:a16="http://schemas.microsoft.com/office/drawing/2014/main" id="{0B5EB361-314A-3FE8-5F93-FCAC0D7E205F}"/>
              </a:ext>
            </a:extLst>
          </p:cNvPr>
          <p:cNvSpPr txBox="1"/>
          <p:nvPr/>
        </p:nvSpPr>
        <p:spPr>
          <a:xfrm>
            <a:off x="2827175" y="536827"/>
            <a:ext cx="3916457" cy="400110"/>
          </a:xfrm>
          <a:prstGeom prst="rect">
            <a:avLst/>
          </a:prstGeom>
          <a:noFill/>
        </p:spPr>
        <p:txBody>
          <a:bodyPr wrap="none" rtlCol="0">
            <a:spAutoFit/>
          </a:bodyPr>
          <a:lstStyle/>
          <a:p>
            <a:r>
              <a:rPr lang="en-US" altLang="zh-CN" sz="2000" spc="500" dirty="0">
                <a:latin typeface="华文中宋" panose="02010600040101010101" pitchFamily="2" charset="-122"/>
                <a:ea typeface="华文中宋" panose="02010600040101010101" pitchFamily="2" charset="-122"/>
                <a:cs typeface="+mn-ea"/>
                <a:sym typeface="+mn-lt"/>
              </a:rPr>
              <a:t>——</a:t>
            </a:r>
            <a:r>
              <a:rPr lang="en-US" altLang="zh-CN" sz="2000" spc="500" dirty="0">
                <a:latin typeface="Comic Sans MS" panose="030F0702030302020204" pitchFamily="66" charset="0"/>
                <a:ea typeface="华文中宋" panose="02010600040101010101" pitchFamily="2" charset="-122"/>
                <a:cs typeface="+mn-ea"/>
                <a:sym typeface="+mn-lt"/>
              </a:rPr>
              <a:t>Bluetooth Switch</a:t>
            </a:r>
            <a:endParaRPr lang="zh-CN" altLang="en-US" sz="2000"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 name="图片 8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64354" y="5597280"/>
            <a:ext cx="2688085" cy="638420"/>
          </a:xfrm>
          <a:prstGeom prst="rect">
            <a:avLst/>
          </a:prstGeom>
        </p:spPr>
      </p:pic>
      <p:pic>
        <p:nvPicPr>
          <p:cNvPr id="5" name="图片 4"/>
          <p:cNvPicPr>
            <a:picLocks noChangeAspect="1"/>
          </p:cNvPicPr>
          <p:nvPr>
            <p:custDataLst>
              <p:tags r:id="rId1"/>
            </p:custDataLst>
          </p:nvPr>
        </p:nvPicPr>
        <p:blipFill>
          <a:blip r:embed="rId6"/>
          <a:stretch>
            <a:fillRect/>
          </a:stretch>
        </p:blipFill>
        <p:spPr>
          <a:xfrm>
            <a:off x="3958683" y="1376814"/>
            <a:ext cx="7750095" cy="5345775"/>
          </a:xfrm>
          <a:prstGeom prst="rect">
            <a:avLst/>
          </a:prstGeom>
        </p:spPr>
      </p:pic>
      <p:pic>
        <p:nvPicPr>
          <p:cNvPr id="3" name="内容占位符 5"/>
          <p:cNvPicPr>
            <a:picLocks noGrp="1" noChangeAspect="1"/>
          </p:cNvPicPr>
          <p:nvPr>
            <p:custDataLst>
              <p:tags r:id="rId2"/>
            </p:custDataLst>
          </p:nvPr>
        </p:nvPicPr>
        <p:blipFill>
          <a:blip r:embed="rId7">
            <a:extLst>
              <a:ext uri="{28A0092B-C50C-407E-A947-70E740481C1C}">
                <a14:useLocalDpi xmlns:a14="http://schemas.microsoft.com/office/drawing/2010/main" val="0"/>
              </a:ext>
            </a:extLst>
          </a:blip>
          <a:stretch>
            <a:fillRect/>
          </a:stretch>
        </p:blipFill>
        <p:spPr>
          <a:xfrm>
            <a:off x="580219" y="2083609"/>
            <a:ext cx="7863270" cy="2123029"/>
          </a:xfrm>
          <a:prstGeom prst="rect">
            <a:avLst/>
          </a:prstGeom>
        </p:spPr>
      </p:pic>
      <p:sp>
        <p:nvSpPr>
          <p:cNvPr id="2" name="文本框 1">
            <a:extLst>
              <a:ext uri="{FF2B5EF4-FFF2-40B4-BE49-F238E27FC236}">
                <a16:creationId xmlns:a16="http://schemas.microsoft.com/office/drawing/2014/main" id="{F92DF0AE-9449-241F-DD51-375F24872CF3}"/>
              </a:ext>
            </a:extLst>
          </p:cNvPr>
          <p:cNvSpPr txBox="1"/>
          <p:nvPr/>
        </p:nvSpPr>
        <p:spPr>
          <a:xfrm>
            <a:off x="1297615" y="486010"/>
            <a:ext cx="1672253" cy="461665"/>
          </a:xfrm>
          <a:prstGeom prst="rect">
            <a:avLst/>
          </a:prstGeom>
          <a:noFill/>
        </p:spPr>
        <p:txBody>
          <a:bodyPr wrap="none" rtlCol="0">
            <a:spAutoFit/>
          </a:bodyPr>
          <a:lstStyle/>
          <a:p>
            <a:r>
              <a:rPr lang="zh-CN" altLang="en-US" sz="2400" spc="500" dirty="0">
                <a:latin typeface="华文中宋" panose="02010600040101010101" pitchFamily="2" charset="-122"/>
                <a:ea typeface="华文中宋" panose="02010600040101010101" pitchFamily="2" charset="-122"/>
                <a:cs typeface="+mn-ea"/>
                <a:sym typeface="+mn-lt"/>
              </a:rPr>
              <a:t>工程搭建</a:t>
            </a:r>
            <a:endParaRPr lang="zh-CN" altLang="en-US" sz="2400" spc="500" dirty="0">
              <a:latin typeface="Comic Sans MS" panose="030F0702030302020204" pitchFamily="66" charset="0"/>
              <a:ea typeface="华文中宋" panose="02010600040101010101" pitchFamily="2" charset="-122"/>
              <a:cs typeface="+mn-ea"/>
            </a:endParaRPr>
          </a:p>
        </p:txBody>
      </p:sp>
      <p:grpSp>
        <p:nvGrpSpPr>
          <p:cNvPr id="4" name="组合 3">
            <a:extLst>
              <a:ext uri="{FF2B5EF4-FFF2-40B4-BE49-F238E27FC236}">
                <a16:creationId xmlns:a16="http://schemas.microsoft.com/office/drawing/2014/main" id="{EB704CE0-BE4D-97F1-DC6E-0D7CE3343CDE}"/>
              </a:ext>
            </a:extLst>
          </p:cNvPr>
          <p:cNvGrpSpPr/>
          <p:nvPr/>
        </p:nvGrpSpPr>
        <p:grpSpPr>
          <a:xfrm>
            <a:off x="658813" y="417309"/>
            <a:ext cx="597948" cy="598691"/>
            <a:chOff x="7505561" y="1999305"/>
            <a:chExt cx="782786" cy="783758"/>
          </a:xfrm>
        </p:grpSpPr>
        <p:sp>
          <p:nvSpPr>
            <p:cNvPr id="7" name="椭圆 6">
              <a:extLst>
                <a:ext uri="{FF2B5EF4-FFF2-40B4-BE49-F238E27FC236}">
                  <a16:creationId xmlns:a16="http://schemas.microsoft.com/office/drawing/2014/main" id="{78E4BF2A-816F-1B4E-3D68-4DC0868428B9}"/>
                </a:ext>
              </a:extLst>
            </p:cNvPr>
            <p:cNvSpPr/>
            <p:nvPr/>
          </p:nvSpPr>
          <p:spPr bwMode="auto">
            <a:xfrm>
              <a:off x="7505561" y="1999305"/>
              <a:ext cx="782786" cy="783758"/>
            </a:xfrm>
            <a:prstGeom prst="ellipse">
              <a:avLst/>
            </a:prstGeom>
            <a:solidFill>
              <a:schemeClr val="accent3"/>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cs typeface="+mn-ea"/>
                <a:sym typeface="+mn-lt"/>
              </a:endParaRPr>
            </a:p>
          </p:txBody>
        </p:sp>
        <p:sp>
          <p:nvSpPr>
            <p:cNvPr id="8" name="椭圆 7">
              <a:extLst>
                <a:ext uri="{FF2B5EF4-FFF2-40B4-BE49-F238E27FC236}">
                  <a16:creationId xmlns:a16="http://schemas.microsoft.com/office/drawing/2014/main" id="{CC1B31B2-69F0-1B52-9061-EE297DF39F6D}"/>
                </a:ext>
              </a:extLst>
            </p:cNvPr>
            <p:cNvSpPr/>
            <p:nvPr/>
          </p:nvSpPr>
          <p:spPr bwMode="auto">
            <a:xfrm>
              <a:off x="7559044" y="2052787"/>
              <a:ext cx="675821" cy="676794"/>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cs typeface="+mn-ea"/>
                <a:sym typeface="+mn-lt"/>
              </a:endParaRPr>
            </a:p>
          </p:txBody>
        </p:sp>
        <p:pic>
          <p:nvPicPr>
            <p:cNvPr id="9" name="图形 8" descr="书架上的书籍">
              <a:extLst>
                <a:ext uri="{FF2B5EF4-FFF2-40B4-BE49-F238E27FC236}">
                  <a16:creationId xmlns:a16="http://schemas.microsoft.com/office/drawing/2014/main" id="{468C67BD-A0E8-CEF7-F8FE-1429983BCE45}"/>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593850" y="2088290"/>
              <a:ext cx="605328" cy="605328"/>
            </a:xfrm>
            <a:prstGeom prst="rect">
              <a:avLst/>
            </a:prstGeom>
          </p:spPr>
        </p:pic>
      </p:grpSp>
      <p:sp>
        <p:nvSpPr>
          <p:cNvPr id="10" name="矩形 9">
            <a:extLst>
              <a:ext uri="{FF2B5EF4-FFF2-40B4-BE49-F238E27FC236}">
                <a16:creationId xmlns:a16="http://schemas.microsoft.com/office/drawing/2014/main" id="{263298DE-ACFC-432A-EB49-5F67AF1D510F}"/>
              </a:ext>
            </a:extLst>
          </p:cNvPr>
          <p:cNvSpPr/>
          <p:nvPr/>
        </p:nvSpPr>
        <p:spPr>
          <a:xfrm rot="5400000">
            <a:off x="2585470" y="-828103"/>
            <a:ext cx="45719" cy="387108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accent5">
                  <a:lumMod val="75000"/>
                </a:schemeClr>
              </a:solidFill>
              <a:cs typeface="+mn-ea"/>
              <a:sym typeface="+mn-lt"/>
            </a:endParaRPr>
          </a:p>
        </p:txBody>
      </p:sp>
      <p:sp>
        <p:nvSpPr>
          <p:cNvPr id="11" name="文本框 10">
            <a:extLst>
              <a:ext uri="{FF2B5EF4-FFF2-40B4-BE49-F238E27FC236}">
                <a16:creationId xmlns:a16="http://schemas.microsoft.com/office/drawing/2014/main" id="{064F83E8-9CE4-E392-2E41-C378D65A9B3E}"/>
              </a:ext>
            </a:extLst>
          </p:cNvPr>
          <p:cNvSpPr txBox="1"/>
          <p:nvPr/>
        </p:nvSpPr>
        <p:spPr>
          <a:xfrm>
            <a:off x="2827175" y="536827"/>
            <a:ext cx="3916457" cy="400110"/>
          </a:xfrm>
          <a:prstGeom prst="rect">
            <a:avLst/>
          </a:prstGeom>
          <a:noFill/>
        </p:spPr>
        <p:txBody>
          <a:bodyPr wrap="none" rtlCol="0">
            <a:spAutoFit/>
          </a:bodyPr>
          <a:lstStyle/>
          <a:p>
            <a:r>
              <a:rPr lang="en-US" altLang="zh-CN" sz="2000" spc="500" dirty="0">
                <a:latin typeface="华文中宋" panose="02010600040101010101" pitchFamily="2" charset="-122"/>
                <a:ea typeface="华文中宋" panose="02010600040101010101" pitchFamily="2" charset="-122"/>
                <a:cs typeface="+mn-ea"/>
                <a:sym typeface="+mn-lt"/>
              </a:rPr>
              <a:t>——</a:t>
            </a:r>
            <a:r>
              <a:rPr lang="en-US" altLang="zh-CN" sz="2000" spc="500" dirty="0">
                <a:latin typeface="Comic Sans MS" panose="030F0702030302020204" pitchFamily="66" charset="0"/>
                <a:ea typeface="华文中宋" panose="02010600040101010101" pitchFamily="2" charset="-122"/>
                <a:cs typeface="+mn-ea"/>
                <a:sym typeface="+mn-lt"/>
              </a:rPr>
              <a:t>Bluetooth Switch</a:t>
            </a:r>
            <a:endParaRPr lang="zh-CN" altLang="en-US" sz="2000"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1297615" y="486010"/>
            <a:ext cx="1672253" cy="461665"/>
          </a:xfrm>
          <a:prstGeom prst="rect">
            <a:avLst/>
          </a:prstGeom>
          <a:noFill/>
        </p:spPr>
        <p:txBody>
          <a:bodyPr wrap="none" rtlCol="0">
            <a:spAutoFit/>
          </a:bodyPr>
          <a:lstStyle/>
          <a:p>
            <a:r>
              <a:rPr lang="zh-CN" altLang="en-US" sz="2400" spc="500" dirty="0">
                <a:latin typeface="华文中宋" panose="02010600040101010101" pitchFamily="2" charset="-122"/>
                <a:ea typeface="华文中宋" panose="02010600040101010101" pitchFamily="2" charset="-122"/>
                <a:cs typeface="+mn-ea"/>
                <a:sym typeface="+mn-lt"/>
              </a:rPr>
              <a:t>工程搭建</a:t>
            </a:r>
            <a:endParaRPr lang="zh-CN" altLang="en-US" sz="2400" spc="500" dirty="0">
              <a:latin typeface="Comic Sans MS" panose="030F0702030302020204" pitchFamily="66" charset="0"/>
              <a:ea typeface="华文中宋" panose="02010600040101010101" pitchFamily="2" charset="-122"/>
              <a:cs typeface="+mn-ea"/>
            </a:endParaRPr>
          </a:p>
        </p:txBody>
      </p:sp>
      <p:grpSp>
        <p:nvGrpSpPr>
          <p:cNvPr id="46" name="组合 45"/>
          <p:cNvGrpSpPr/>
          <p:nvPr/>
        </p:nvGrpSpPr>
        <p:grpSpPr>
          <a:xfrm>
            <a:off x="658813" y="417309"/>
            <a:ext cx="597948" cy="598691"/>
            <a:chOff x="7505561" y="1999305"/>
            <a:chExt cx="782786" cy="783758"/>
          </a:xfrm>
        </p:grpSpPr>
        <p:sp>
          <p:nvSpPr>
            <p:cNvPr id="24" name="椭圆 23"/>
            <p:cNvSpPr/>
            <p:nvPr/>
          </p:nvSpPr>
          <p:spPr bwMode="auto">
            <a:xfrm>
              <a:off x="7505561" y="1999305"/>
              <a:ext cx="782786" cy="783758"/>
            </a:xfrm>
            <a:prstGeom prst="ellipse">
              <a:avLst/>
            </a:prstGeom>
            <a:solidFill>
              <a:schemeClr val="accent3"/>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cs typeface="+mn-ea"/>
                <a:sym typeface="+mn-lt"/>
              </a:endParaRPr>
            </a:p>
          </p:txBody>
        </p:sp>
        <p:sp>
          <p:nvSpPr>
            <p:cNvPr id="25" name="椭圆 24"/>
            <p:cNvSpPr/>
            <p:nvPr/>
          </p:nvSpPr>
          <p:spPr bwMode="auto">
            <a:xfrm>
              <a:off x="7559044" y="2052787"/>
              <a:ext cx="675821" cy="676794"/>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cs typeface="+mn-ea"/>
                <a:sym typeface="+mn-lt"/>
              </a:endParaRPr>
            </a:p>
          </p:txBody>
        </p:sp>
        <p:pic>
          <p:nvPicPr>
            <p:cNvPr id="44" name="图形 43" descr="书架上的书籍"/>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93850" y="2088290"/>
              <a:ext cx="605328" cy="605328"/>
            </a:xfrm>
            <a:prstGeom prst="rect">
              <a:avLst/>
            </a:prstGeom>
          </p:spPr>
        </p:pic>
      </p:grpSp>
      <p:sp>
        <p:nvSpPr>
          <p:cNvPr id="32" name="矩形 31"/>
          <p:cNvSpPr/>
          <p:nvPr/>
        </p:nvSpPr>
        <p:spPr>
          <a:xfrm rot="5400000">
            <a:off x="2585470" y="-828103"/>
            <a:ext cx="45719" cy="387108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accent5">
                  <a:lumMod val="75000"/>
                </a:schemeClr>
              </a:solidFill>
              <a:cs typeface="+mn-ea"/>
              <a:sym typeface="+mn-lt"/>
            </a:endParaRPr>
          </a:p>
        </p:txBody>
      </p:sp>
      <p:sp>
        <p:nvSpPr>
          <p:cNvPr id="2" name="文本框 1">
            <a:extLst>
              <a:ext uri="{FF2B5EF4-FFF2-40B4-BE49-F238E27FC236}">
                <a16:creationId xmlns:a16="http://schemas.microsoft.com/office/drawing/2014/main" id="{D9967DA0-4820-BE9A-F4E9-2AD55507DC51}"/>
              </a:ext>
            </a:extLst>
          </p:cNvPr>
          <p:cNvSpPr txBox="1"/>
          <p:nvPr/>
        </p:nvSpPr>
        <p:spPr>
          <a:xfrm>
            <a:off x="2780522" y="486010"/>
            <a:ext cx="2416046" cy="461665"/>
          </a:xfrm>
          <a:prstGeom prst="rect">
            <a:avLst/>
          </a:prstGeom>
          <a:noFill/>
        </p:spPr>
        <p:txBody>
          <a:bodyPr wrap="none" rtlCol="0">
            <a:spAutoFit/>
          </a:bodyPr>
          <a:lstStyle/>
          <a:p>
            <a:r>
              <a:rPr lang="en-US" altLang="zh-CN" sz="2400" spc="500" dirty="0">
                <a:latin typeface="华文中宋" panose="02010600040101010101" pitchFamily="2" charset="-122"/>
                <a:ea typeface="华文中宋" panose="02010600040101010101" pitchFamily="2" charset="-122"/>
                <a:cs typeface="+mn-ea"/>
                <a:sym typeface="+mn-lt"/>
              </a:rPr>
              <a:t>——</a:t>
            </a:r>
            <a:r>
              <a:rPr lang="zh-CN" altLang="en-US" sz="2400" spc="500" dirty="0">
                <a:latin typeface="Comic Sans MS" panose="030F0702030302020204" pitchFamily="66" charset="0"/>
                <a:ea typeface="华文中宋" panose="02010600040101010101" pitchFamily="2" charset="-122"/>
                <a:cs typeface="+mn-ea"/>
                <a:sym typeface="+mn-lt"/>
              </a:rPr>
              <a:t>软件编写</a:t>
            </a:r>
            <a:endParaRPr lang="zh-CN" altLang="en-US" sz="2400" dirty="0"/>
          </a:p>
        </p:txBody>
      </p:sp>
      <p:graphicFrame>
        <p:nvGraphicFramePr>
          <p:cNvPr id="7" name="表格 7">
            <a:extLst>
              <a:ext uri="{FF2B5EF4-FFF2-40B4-BE49-F238E27FC236}">
                <a16:creationId xmlns:a16="http://schemas.microsoft.com/office/drawing/2014/main" id="{07ECA5F0-C4BB-A130-6947-4FE53E629EE3}"/>
              </a:ext>
            </a:extLst>
          </p:cNvPr>
          <p:cNvGraphicFramePr>
            <a:graphicFrameLocks noGrp="1"/>
          </p:cNvGraphicFramePr>
          <p:nvPr>
            <p:extLst>
              <p:ext uri="{D42A27DB-BD31-4B8C-83A1-F6EECF244321}">
                <p14:modId xmlns:p14="http://schemas.microsoft.com/office/powerpoint/2010/main" val="2445754404"/>
              </p:ext>
            </p:extLst>
          </p:nvPr>
        </p:nvGraphicFramePr>
        <p:xfrm>
          <a:off x="1171882" y="2585788"/>
          <a:ext cx="9848235" cy="1686423"/>
        </p:xfrm>
        <a:graphic>
          <a:graphicData uri="http://schemas.openxmlformats.org/drawingml/2006/table">
            <a:tbl>
              <a:tblPr firstRow="1" bandRow="1">
                <a:tableStyleId>{5C22544A-7EE6-4342-B048-85BDC9FD1C3A}</a:tableStyleId>
              </a:tblPr>
              <a:tblGrid>
                <a:gridCol w="3309333">
                  <a:extLst>
                    <a:ext uri="{9D8B030D-6E8A-4147-A177-3AD203B41FA5}">
                      <a16:colId xmlns:a16="http://schemas.microsoft.com/office/drawing/2014/main" val="603962700"/>
                    </a:ext>
                  </a:extLst>
                </a:gridCol>
                <a:gridCol w="6538902">
                  <a:extLst>
                    <a:ext uri="{9D8B030D-6E8A-4147-A177-3AD203B41FA5}">
                      <a16:colId xmlns:a16="http://schemas.microsoft.com/office/drawing/2014/main" val="626193657"/>
                    </a:ext>
                  </a:extLst>
                </a:gridCol>
              </a:tblGrid>
              <a:tr h="558717">
                <a:tc>
                  <a:txBody>
                    <a:bodyPr/>
                    <a:lstStyle/>
                    <a:p>
                      <a:pPr algn="ctr"/>
                      <a:r>
                        <a:rPr lang="zh-CN" altLang="en-US" sz="2800" dirty="0"/>
                        <a:t>功能</a:t>
                      </a:r>
                    </a:p>
                  </a:txBody>
                  <a:tcPr/>
                </a:tc>
                <a:tc>
                  <a:txBody>
                    <a:bodyPr/>
                    <a:lstStyle/>
                    <a:p>
                      <a:pPr marL="0" algn="ctr" defTabSz="914400" rtl="0" eaLnBrk="1" latinLnBrk="0" hangingPunct="1"/>
                      <a:r>
                        <a:rPr lang="zh-CN" altLang="en-US" sz="2800" b="1" kern="1200" dirty="0">
                          <a:solidFill>
                            <a:schemeClr val="lt1"/>
                          </a:solidFill>
                          <a:latin typeface="+mn-lt"/>
                          <a:ea typeface="+mn-ea"/>
                          <a:cs typeface="+mn-cs"/>
                        </a:rPr>
                        <a:t>发送形式</a:t>
                      </a:r>
                    </a:p>
                  </a:txBody>
                  <a:tcPr/>
                </a:tc>
                <a:extLst>
                  <a:ext uri="{0D108BD9-81ED-4DB2-BD59-A6C34878D82A}">
                    <a16:rowId xmlns:a16="http://schemas.microsoft.com/office/drawing/2014/main" val="2769054391"/>
                  </a:ext>
                </a:extLst>
              </a:tr>
              <a:tr h="563853">
                <a:tc>
                  <a:txBody>
                    <a:bodyPr/>
                    <a:lstStyle/>
                    <a:p>
                      <a:pPr algn="ctr"/>
                      <a:r>
                        <a:rPr lang="zh-CN" altLang="en-US" sz="2400" dirty="0"/>
                        <a:t>显示文字</a:t>
                      </a:r>
                    </a:p>
                  </a:txBody>
                  <a:tcPr/>
                </a:tc>
                <a:tc>
                  <a:txBody>
                    <a:bodyPr/>
                    <a:lstStyle/>
                    <a:p>
                      <a:pPr algn="ctr"/>
                      <a:r>
                        <a:rPr lang="en-US" altLang="zh-CN" sz="2400" dirty="0"/>
                        <a:t># {GB2312</a:t>
                      </a:r>
                      <a:r>
                        <a:rPr lang="zh-CN" altLang="en-US" sz="2400" dirty="0"/>
                        <a:t>十六进制编码</a:t>
                      </a:r>
                      <a:r>
                        <a:rPr lang="en-US" altLang="zh-CN" sz="2400" dirty="0"/>
                        <a:t>} #</a:t>
                      </a:r>
                      <a:endParaRPr lang="zh-CN" altLang="en-US" sz="2400" dirty="0"/>
                    </a:p>
                  </a:txBody>
                  <a:tcPr/>
                </a:tc>
                <a:extLst>
                  <a:ext uri="{0D108BD9-81ED-4DB2-BD59-A6C34878D82A}">
                    <a16:rowId xmlns:a16="http://schemas.microsoft.com/office/drawing/2014/main" val="916361648"/>
                  </a:ext>
                </a:extLst>
              </a:tr>
              <a:tr h="563853">
                <a:tc>
                  <a:txBody>
                    <a:bodyPr/>
                    <a:lstStyle/>
                    <a:p>
                      <a:pPr algn="ctr"/>
                      <a:r>
                        <a:rPr lang="zh-CN" altLang="en-US" sz="2400" dirty="0"/>
                        <a:t>显示</a:t>
                      </a:r>
                      <a:r>
                        <a:rPr lang="en-US" altLang="zh-CN" sz="2400" dirty="0"/>
                        <a:t>bmp</a:t>
                      </a:r>
                      <a:r>
                        <a:rPr lang="zh-CN" altLang="en-US" sz="2400" dirty="0"/>
                        <a:t>图片</a:t>
                      </a:r>
                    </a:p>
                  </a:txBody>
                  <a:tcPr/>
                </a:tc>
                <a:tc>
                  <a:txBody>
                    <a:bodyPr/>
                    <a:lstStyle/>
                    <a:p>
                      <a:pPr marL="0" indent="0" algn="ctr">
                        <a:buFont typeface="Arial" panose="020B0604020202020204" pitchFamily="34" charset="0"/>
                        <a:buNone/>
                      </a:pPr>
                      <a:r>
                        <a:rPr lang="en-US" altLang="zh-CN" sz="2400" dirty="0"/>
                        <a:t>* {</a:t>
                      </a:r>
                      <a:r>
                        <a:rPr lang="zh-CN" altLang="en-US" sz="2400" dirty="0"/>
                        <a:t>图片</a:t>
                      </a:r>
                      <a:r>
                        <a:rPr lang="en-US" altLang="zh-CN" sz="2400" dirty="0"/>
                        <a:t>128x128</a:t>
                      </a:r>
                      <a:r>
                        <a:rPr lang="zh-CN" altLang="en-US" sz="2400" dirty="0"/>
                        <a:t>十六进制编码</a:t>
                      </a:r>
                      <a:r>
                        <a:rPr lang="en-US" altLang="zh-CN" sz="2400" dirty="0"/>
                        <a:t>} *</a:t>
                      </a:r>
                      <a:endParaRPr lang="zh-CN" altLang="en-US" sz="2400" dirty="0"/>
                    </a:p>
                  </a:txBody>
                  <a:tcPr/>
                </a:tc>
                <a:extLst>
                  <a:ext uri="{0D108BD9-81ED-4DB2-BD59-A6C34878D82A}">
                    <a16:rowId xmlns:a16="http://schemas.microsoft.com/office/drawing/2014/main" val="3780515434"/>
                  </a:ext>
                </a:extLst>
              </a:tr>
            </a:tbl>
          </a:graphicData>
        </a:graphic>
      </p:graphicFrame>
    </p:spTree>
    <p:extLst>
      <p:ext uri="{BB962C8B-B14F-4D97-AF65-F5344CB8AC3E}">
        <p14:creationId xmlns:p14="http://schemas.microsoft.com/office/powerpoint/2010/main" val="17765557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8902179" y="737050"/>
            <a:ext cx="1672253" cy="461665"/>
          </a:xfrm>
          <a:prstGeom prst="rect">
            <a:avLst/>
          </a:prstGeom>
          <a:noFill/>
        </p:spPr>
        <p:txBody>
          <a:bodyPr wrap="none" rtlCol="0">
            <a:spAutoFit/>
          </a:bodyPr>
          <a:lstStyle/>
          <a:p>
            <a:r>
              <a:rPr lang="zh-CN" altLang="en-US" sz="2400" spc="500" dirty="0">
                <a:latin typeface="华文中宋" panose="02010600040101010101" pitchFamily="2" charset="-122"/>
                <a:ea typeface="华文中宋" panose="02010600040101010101" pitchFamily="2" charset="-122"/>
                <a:cs typeface="+mn-ea"/>
                <a:sym typeface="+mn-lt"/>
              </a:rPr>
              <a:t>实验流程</a:t>
            </a:r>
          </a:p>
        </p:txBody>
      </p:sp>
      <p:sp>
        <p:nvSpPr>
          <p:cNvPr id="6" name="文本框 5"/>
          <p:cNvSpPr txBox="1"/>
          <p:nvPr/>
        </p:nvSpPr>
        <p:spPr>
          <a:xfrm>
            <a:off x="8902180" y="1904329"/>
            <a:ext cx="1672253" cy="461665"/>
          </a:xfrm>
          <a:prstGeom prst="rect">
            <a:avLst/>
          </a:prstGeom>
          <a:noFill/>
        </p:spPr>
        <p:txBody>
          <a:bodyPr wrap="none" rtlCol="0">
            <a:spAutoFit/>
          </a:bodyPr>
          <a:lstStyle/>
          <a:p>
            <a:r>
              <a:rPr lang="zh-CN" altLang="en-US" sz="2400" spc="500" dirty="0">
                <a:latin typeface="华文中宋" panose="02010600040101010101" pitchFamily="2" charset="-122"/>
                <a:ea typeface="华文中宋" panose="02010600040101010101" pitchFamily="2" charset="-122"/>
                <a:cs typeface="+mn-ea"/>
                <a:sym typeface="+mn-lt"/>
              </a:rPr>
              <a:t>实验原理</a:t>
            </a:r>
          </a:p>
        </p:txBody>
      </p:sp>
      <p:sp>
        <p:nvSpPr>
          <p:cNvPr id="7" name="文本框 6"/>
          <p:cNvSpPr txBox="1"/>
          <p:nvPr/>
        </p:nvSpPr>
        <p:spPr>
          <a:xfrm>
            <a:off x="8902179" y="3110353"/>
            <a:ext cx="1672253" cy="461665"/>
          </a:xfrm>
          <a:prstGeom prst="rect">
            <a:avLst/>
          </a:prstGeom>
          <a:noFill/>
        </p:spPr>
        <p:txBody>
          <a:bodyPr wrap="none" rtlCol="0">
            <a:spAutoFit/>
          </a:bodyPr>
          <a:lstStyle/>
          <a:p>
            <a:r>
              <a:rPr lang="zh-CN" altLang="en-US" sz="2400" spc="500" dirty="0">
                <a:latin typeface="华文中宋" panose="02010600040101010101" pitchFamily="2" charset="-122"/>
                <a:ea typeface="华文中宋" panose="02010600040101010101" pitchFamily="2" charset="-122"/>
                <a:cs typeface="+mn-ea"/>
                <a:sym typeface="+mn-lt"/>
              </a:rPr>
              <a:t>工程实现</a:t>
            </a:r>
          </a:p>
        </p:txBody>
      </p:sp>
      <p:sp>
        <p:nvSpPr>
          <p:cNvPr id="8" name="文本框 7"/>
          <p:cNvSpPr txBox="1"/>
          <p:nvPr/>
        </p:nvSpPr>
        <p:spPr>
          <a:xfrm>
            <a:off x="8902179" y="4235628"/>
            <a:ext cx="1672253" cy="461665"/>
          </a:xfrm>
          <a:prstGeom prst="rect">
            <a:avLst/>
          </a:prstGeom>
          <a:noFill/>
        </p:spPr>
        <p:txBody>
          <a:bodyPr wrap="none" rtlCol="0">
            <a:spAutoFit/>
          </a:bodyPr>
          <a:lstStyle/>
          <a:p>
            <a:r>
              <a:rPr lang="zh-CN" altLang="en-US" sz="2400" spc="500" dirty="0">
                <a:latin typeface="华文中宋" panose="02010600040101010101" pitchFamily="2" charset="-122"/>
                <a:ea typeface="华文中宋" panose="02010600040101010101" pitchFamily="2" charset="-122"/>
                <a:cs typeface="+mn-ea"/>
                <a:sym typeface="+mn-lt"/>
              </a:rPr>
              <a:t>实验演示</a:t>
            </a:r>
          </a:p>
        </p:txBody>
      </p:sp>
      <p:grpSp>
        <p:nvGrpSpPr>
          <p:cNvPr id="47" name="组合 46"/>
          <p:cNvGrpSpPr/>
          <p:nvPr/>
        </p:nvGrpSpPr>
        <p:grpSpPr>
          <a:xfrm>
            <a:off x="7793048" y="4078963"/>
            <a:ext cx="783759" cy="783759"/>
            <a:chOff x="7504635" y="3112377"/>
            <a:chExt cx="783759" cy="783759"/>
          </a:xfrm>
        </p:grpSpPr>
        <p:sp>
          <p:nvSpPr>
            <p:cNvPr id="30" name="椭圆 29"/>
            <p:cNvSpPr/>
            <p:nvPr/>
          </p:nvSpPr>
          <p:spPr bwMode="auto">
            <a:xfrm>
              <a:off x="7504635" y="3112377"/>
              <a:ext cx="783759" cy="783759"/>
            </a:xfrm>
            <a:prstGeom prst="ellipse">
              <a:avLst/>
            </a:prstGeom>
            <a:solidFill>
              <a:schemeClr val="accent3"/>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cs typeface="+mn-ea"/>
                <a:sym typeface="+mn-lt"/>
              </a:endParaRPr>
            </a:p>
          </p:txBody>
        </p:sp>
        <p:sp>
          <p:nvSpPr>
            <p:cNvPr id="31" name="椭圆 30"/>
            <p:cNvSpPr/>
            <p:nvPr/>
          </p:nvSpPr>
          <p:spPr bwMode="auto">
            <a:xfrm>
              <a:off x="7558118" y="3161969"/>
              <a:ext cx="676794" cy="676795"/>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cs typeface="+mn-ea"/>
                <a:sym typeface="+mn-lt"/>
              </a:endParaRPr>
            </a:p>
          </p:txBody>
        </p:sp>
        <p:sp>
          <p:nvSpPr>
            <p:cNvPr id="32" name="KSO_Shape"/>
            <p:cNvSpPr>
              <a:spLocks noChangeArrowheads="1"/>
            </p:cNvSpPr>
            <p:nvPr/>
          </p:nvSpPr>
          <p:spPr bwMode="auto">
            <a:xfrm>
              <a:off x="7631203" y="3338370"/>
              <a:ext cx="530623" cy="323010"/>
            </a:xfrm>
            <a:custGeom>
              <a:avLst/>
              <a:gdLst>
                <a:gd name="T0" fmla="*/ 2147483646 w 3931"/>
                <a:gd name="T1" fmla="*/ 2147483646 h 2392"/>
                <a:gd name="T2" fmla="*/ 2147483646 w 3931"/>
                <a:gd name="T3" fmla="*/ 2147483646 h 2392"/>
                <a:gd name="T4" fmla="*/ 2147483646 w 3931"/>
                <a:gd name="T5" fmla="*/ 2147483646 h 2392"/>
                <a:gd name="T6" fmla="*/ 2147483646 w 3931"/>
                <a:gd name="T7" fmla="*/ 2147483646 h 2392"/>
                <a:gd name="T8" fmla="*/ 2147483646 w 3931"/>
                <a:gd name="T9" fmla="*/ 2147483646 h 2392"/>
                <a:gd name="T10" fmla="*/ 2147483646 w 3931"/>
                <a:gd name="T11" fmla="*/ 2147483646 h 2392"/>
                <a:gd name="T12" fmla="*/ 2147483646 w 3931"/>
                <a:gd name="T13" fmla="*/ 2147483646 h 2392"/>
                <a:gd name="T14" fmla="*/ 2147483646 w 3931"/>
                <a:gd name="T15" fmla="*/ 2147483646 h 2392"/>
                <a:gd name="T16" fmla="*/ 2147483646 w 3931"/>
                <a:gd name="T17" fmla="*/ 2147483646 h 2392"/>
                <a:gd name="T18" fmla="*/ 2147483646 w 3931"/>
                <a:gd name="T19" fmla="*/ 2147483646 h 2392"/>
                <a:gd name="T20" fmla="*/ 2147483646 w 3931"/>
                <a:gd name="T21" fmla="*/ 2147483646 h 2392"/>
                <a:gd name="T22" fmla="*/ 2147483646 w 3931"/>
                <a:gd name="T23" fmla="*/ 2147483646 h 2392"/>
                <a:gd name="T24" fmla="*/ 2147483646 w 3931"/>
                <a:gd name="T25" fmla="*/ 2147483646 h 2392"/>
                <a:gd name="T26" fmla="*/ 0 w 3931"/>
                <a:gd name="T27" fmla="*/ 2147483646 h 2392"/>
                <a:gd name="T28" fmla="*/ 2147483646 w 3931"/>
                <a:gd name="T29" fmla="*/ 0 h 2392"/>
                <a:gd name="T30" fmla="*/ 2147483646 w 3931"/>
                <a:gd name="T31" fmla="*/ 2147483646 h 2392"/>
                <a:gd name="T32" fmla="*/ 2147483646 w 3931"/>
                <a:gd name="T33" fmla="*/ 2147483646 h 2392"/>
                <a:gd name="T34" fmla="*/ 2147483646 w 3931"/>
                <a:gd name="T35" fmla="*/ 2147483646 h 2392"/>
                <a:gd name="T36" fmla="*/ 2147483646 w 3931"/>
                <a:gd name="T37" fmla="*/ 2147483646 h 2392"/>
                <a:gd name="T38" fmla="*/ 2147483646 w 3931"/>
                <a:gd name="T39" fmla="*/ 2147483646 h 2392"/>
                <a:gd name="T40" fmla="*/ 2147483646 w 3931"/>
                <a:gd name="T41" fmla="*/ 2147483646 h 2392"/>
                <a:gd name="T42" fmla="*/ 2147483646 w 3931"/>
                <a:gd name="T43" fmla="*/ 2147483646 h 2392"/>
                <a:gd name="T44" fmla="*/ 2147483646 w 3931"/>
                <a:gd name="T45" fmla="*/ 2147483646 h 2392"/>
                <a:gd name="T46" fmla="*/ 2147483646 w 3931"/>
                <a:gd name="T47" fmla="*/ 2147483646 h 2392"/>
                <a:gd name="T48" fmla="*/ 2147483646 w 3931"/>
                <a:gd name="T49" fmla="*/ 2147483646 h 2392"/>
                <a:gd name="T50" fmla="*/ 2147483646 w 3931"/>
                <a:gd name="T51" fmla="*/ 2147483646 h 2392"/>
                <a:gd name="T52" fmla="*/ 2147483646 w 3931"/>
                <a:gd name="T53" fmla="*/ 2147483646 h 2392"/>
                <a:gd name="T54" fmla="*/ 2147483646 w 3931"/>
                <a:gd name="T55" fmla="*/ 2147483646 h 2392"/>
                <a:gd name="T56" fmla="*/ 2147483646 w 3931"/>
                <a:gd name="T57" fmla="*/ 2147483646 h 2392"/>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3931" h="2392">
                  <a:moveTo>
                    <a:pt x="3046" y="1287"/>
                  </a:moveTo>
                  <a:cubicBezTo>
                    <a:pt x="3046" y="1287"/>
                    <a:pt x="2618" y="850"/>
                    <a:pt x="2027" y="850"/>
                  </a:cubicBezTo>
                  <a:cubicBezTo>
                    <a:pt x="1450" y="850"/>
                    <a:pt x="880" y="1287"/>
                    <a:pt x="880" y="1287"/>
                  </a:cubicBezTo>
                  <a:cubicBezTo>
                    <a:pt x="560" y="1154"/>
                    <a:pt x="560" y="1154"/>
                    <a:pt x="560" y="1154"/>
                  </a:cubicBezTo>
                  <a:cubicBezTo>
                    <a:pt x="560" y="1546"/>
                    <a:pt x="560" y="1546"/>
                    <a:pt x="560" y="1546"/>
                  </a:cubicBezTo>
                  <a:cubicBezTo>
                    <a:pt x="610" y="1563"/>
                    <a:pt x="647" y="1610"/>
                    <a:pt x="647" y="1666"/>
                  </a:cubicBezTo>
                  <a:cubicBezTo>
                    <a:pt x="647" y="1723"/>
                    <a:pt x="609" y="1769"/>
                    <a:pt x="558" y="1786"/>
                  </a:cubicBezTo>
                  <a:cubicBezTo>
                    <a:pt x="653" y="2208"/>
                    <a:pt x="653" y="2208"/>
                    <a:pt x="653" y="2208"/>
                  </a:cubicBezTo>
                  <a:cubicBezTo>
                    <a:pt x="373" y="2208"/>
                    <a:pt x="373" y="2208"/>
                    <a:pt x="373" y="2208"/>
                  </a:cubicBezTo>
                  <a:cubicBezTo>
                    <a:pt x="469" y="1784"/>
                    <a:pt x="469" y="1784"/>
                    <a:pt x="469" y="1784"/>
                  </a:cubicBezTo>
                  <a:cubicBezTo>
                    <a:pt x="423" y="1764"/>
                    <a:pt x="391" y="1719"/>
                    <a:pt x="391" y="1666"/>
                  </a:cubicBezTo>
                  <a:cubicBezTo>
                    <a:pt x="391" y="1614"/>
                    <a:pt x="422" y="1570"/>
                    <a:pt x="466" y="1549"/>
                  </a:cubicBezTo>
                  <a:cubicBezTo>
                    <a:pt x="466" y="1115"/>
                    <a:pt x="466" y="1115"/>
                    <a:pt x="466" y="1115"/>
                  </a:cubicBezTo>
                  <a:cubicBezTo>
                    <a:pt x="0" y="920"/>
                    <a:pt x="0" y="920"/>
                    <a:pt x="0" y="920"/>
                  </a:cubicBezTo>
                  <a:cubicBezTo>
                    <a:pt x="2050" y="0"/>
                    <a:pt x="2050" y="0"/>
                    <a:pt x="2050" y="0"/>
                  </a:cubicBezTo>
                  <a:cubicBezTo>
                    <a:pt x="3931" y="932"/>
                    <a:pt x="3931" y="932"/>
                    <a:pt x="3931" y="932"/>
                  </a:cubicBezTo>
                  <a:lnTo>
                    <a:pt x="3046" y="1287"/>
                  </a:lnTo>
                  <a:close/>
                  <a:moveTo>
                    <a:pt x="2004" y="1072"/>
                  </a:moveTo>
                  <a:cubicBezTo>
                    <a:pt x="2598" y="1072"/>
                    <a:pt x="2929" y="1386"/>
                    <a:pt x="2929" y="1386"/>
                  </a:cubicBezTo>
                  <a:cubicBezTo>
                    <a:pt x="2929" y="2147"/>
                    <a:pt x="2929" y="2147"/>
                    <a:pt x="2929" y="2147"/>
                  </a:cubicBezTo>
                  <a:cubicBezTo>
                    <a:pt x="2929" y="2147"/>
                    <a:pt x="2586" y="2392"/>
                    <a:pt x="1957" y="2392"/>
                  </a:cubicBezTo>
                  <a:cubicBezTo>
                    <a:pt x="1328" y="2392"/>
                    <a:pt x="1099" y="2147"/>
                    <a:pt x="1099" y="2147"/>
                  </a:cubicBezTo>
                  <a:cubicBezTo>
                    <a:pt x="1099" y="1386"/>
                    <a:pt x="1099" y="1386"/>
                    <a:pt x="1099" y="1386"/>
                  </a:cubicBezTo>
                  <a:cubicBezTo>
                    <a:pt x="1099" y="1386"/>
                    <a:pt x="1410" y="1072"/>
                    <a:pt x="2004" y="1072"/>
                  </a:cubicBezTo>
                  <a:close/>
                  <a:moveTo>
                    <a:pt x="1992" y="2252"/>
                  </a:moveTo>
                  <a:cubicBezTo>
                    <a:pt x="2404" y="2252"/>
                    <a:pt x="2738" y="2168"/>
                    <a:pt x="2738" y="2066"/>
                  </a:cubicBezTo>
                  <a:cubicBezTo>
                    <a:pt x="2738" y="1963"/>
                    <a:pt x="2404" y="1879"/>
                    <a:pt x="1992" y="1879"/>
                  </a:cubicBezTo>
                  <a:cubicBezTo>
                    <a:pt x="1581" y="1879"/>
                    <a:pt x="1247" y="1963"/>
                    <a:pt x="1247" y="2066"/>
                  </a:cubicBezTo>
                  <a:cubicBezTo>
                    <a:pt x="1247" y="2168"/>
                    <a:pt x="1581" y="2252"/>
                    <a:pt x="1992" y="2252"/>
                  </a:cubicBezTo>
                  <a:close/>
                </a:path>
              </a:pathLst>
            </a:custGeom>
            <a:solidFill>
              <a:schemeClr val="accent3"/>
            </a:solidFill>
            <a:ln>
              <a:noFill/>
            </a:ln>
          </p:spPr>
          <p:txBody>
            <a:bodyPr anchor="ctr" anchorCtr="1"/>
            <a:lstStyle/>
            <a:p>
              <a:endParaRPr lang="zh-CN" altLang="en-US">
                <a:cs typeface="+mn-ea"/>
                <a:sym typeface="+mn-lt"/>
              </a:endParaRPr>
            </a:p>
          </p:txBody>
        </p:sp>
      </p:grpSp>
      <p:grpSp>
        <p:nvGrpSpPr>
          <p:cNvPr id="45" name="组合 44"/>
          <p:cNvGrpSpPr/>
          <p:nvPr/>
        </p:nvGrpSpPr>
        <p:grpSpPr>
          <a:xfrm>
            <a:off x="7793048" y="575788"/>
            <a:ext cx="782786" cy="783758"/>
            <a:chOff x="7473473" y="880941"/>
            <a:chExt cx="782786" cy="783758"/>
          </a:xfrm>
        </p:grpSpPr>
        <p:sp>
          <p:nvSpPr>
            <p:cNvPr id="18" name="椭圆 17"/>
            <p:cNvSpPr/>
            <p:nvPr/>
          </p:nvSpPr>
          <p:spPr bwMode="auto">
            <a:xfrm>
              <a:off x="7473473" y="880941"/>
              <a:ext cx="782786" cy="783758"/>
            </a:xfrm>
            <a:prstGeom prst="ellipse">
              <a:avLst/>
            </a:prstGeom>
            <a:solidFill>
              <a:schemeClr val="accent3"/>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cs typeface="+mn-ea"/>
                <a:sym typeface="+mn-lt"/>
              </a:endParaRPr>
            </a:p>
          </p:txBody>
        </p:sp>
        <p:sp>
          <p:nvSpPr>
            <p:cNvPr id="19" name="椭圆 18"/>
            <p:cNvSpPr/>
            <p:nvPr/>
          </p:nvSpPr>
          <p:spPr bwMode="auto">
            <a:xfrm>
              <a:off x="7526956" y="934423"/>
              <a:ext cx="675821" cy="676794"/>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cs typeface="+mn-ea"/>
                <a:sym typeface="+mn-lt"/>
              </a:endParaRPr>
            </a:p>
          </p:txBody>
        </p:sp>
        <p:pic>
          <p:nvPicPr>
            <p:cNvPr id="40" name="图形 39" descr="铅笔"/>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662098" y="1040649"/>
              <a:ext cx="457199" cy="457199"/>
            </a:xfrm>
            <a:prstGeom prst="rect">
              <a:avLst/>
            </a:prstGeom>
          </p:spPr>
        </p:pic>
      </p:grpSp>
      <p:grpSp>
        <p:nvGrpSpPr>
          <p:cNvPr id="48" name="组合 47"/>
          <p:cNvGrpSpPr/>
          <p:nvPr/>
        </p:nvGrpSpPr>
        <p:grpSpPr>
          <a:xfrm>
            <a:off x="7793048" y="2911238"/>
            <a:ext cx="783759" cy="783759"/>
            <a:chOff x="7618532" y="3666322"/>
            <a:chExt cx="783759" cy="783759"/>
          </a:xfrm>
        </p:grpSpPr>
        <p:sp>
          <p:nvSpPr>
            <p:cNvPr id="36" name="椭圆 35"/>
            <p:cNvSpPr/>
            <p:nvPr/>
          </p:nvSpPr>
          <p:spPr bwMode="auto">
            <a:xfrm>
              <a:off x="7618532" y="3666322"/>
              <a:ext cx="783759" cy="783759"/>
            </a:xfrm>
            <a:prstGeom prst="ellipse">
              <a:avLst/>
            </a:prstGeom>
            <a:solidFill>
              <a:schemeClr val="accent3"/>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cs typeface="+mn-ea"/>
                <a:sym typeface="+mn-lt"/>
              </a:endParaRPr>
            </a:p>
          </p:txBody>
        </p:sp>
        <p:sp>
          <p:nvSpPr>
            <p:cNvPr id="37" name="椭圆 36"/>
            <p:cNvSpPr/>
            <p:nvPr/>
          </p:nvSpPr>
          <p:spPr bwMode="auto">
            <a:xfrm>
              <a:off x="7672014" y="3719804"/>
              <a:ext cx="676794" cy="676795"/>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cs typeface="+mn-ea"/>
                <a:sym typeface="+mn-lt"/>
              </a:endParaRPr>
            </a:p>
          </p:txBody>
        </p:sp>
        <p:pic>
          <p:nvPicPr>
            <p:cNvPr id="42" name="图形 41" descr="试管"/>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761985" y="3821120"/>
              <a:ext cx="493016" cy="493016"/>
            </a:xfrm>
            <a:prstGeom prst="rect">
              <a:avLst/>
            </a:prstGeom>
          </p:spPr>
        </p:pic>
      </p:grpSp>
      <p:grpSp>
        <p:nvGrpSpPr>
          <p:cNvPr id="46" name="组合 45"/>
          <p:cNvGrpSpPr/>
          <p:nvPr/>
        </p:nvGrpSpPr>
        <p:grpSpPr>
          <a:xfrm>
            <a:off x="7793048" y="1743513"/>
            <a:ext cx="782786" cy="783758"/>
            <a:chOff x="7505561" y="1999305"/>
            <a:chExt cx="782786" cy="783758"/>
          </a:xfrm>
        </p:grpSpPr>
        <p:sp>
          <p:nvSpPr>
            <p:cNvPr id="24" name="椭圆 23"/>
            <p:cNvSpPr/>
            <p:nvPr/>
          </p:nvSpPr>
          <p:spPr bwMode="auto">
            <a:xfrm>
              <a:off x="7505561" y="1999305"/>
              <a:ext cx="782786" cy="783758"/>
            </a:xfrm>
            <a:prstGeom prst="ellipse">
              <a:avLst/>
            </a:prstGeom>
            <a:solidFill>
              <a:schemeClr val="accent3"/>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cs typeface="+mn-ea"/>
                <a:sym typeface="+mn-lt"/>
              </a:endParaRPr>
            </a:p>
          </p:txBody>
        </p:sp>
        <p:sp>
          <p:nvSpPr>
            <p:cNvPr id="25" name="椭圆 24"/>
            <p:cNvSpPr/>
            <p:nvPr/>
          </p:nvSpPr>
          <p:spPr bwMode="auto">
            <a:xfrm>
              <a:off x="7559044" y="2052787"/>
              <a:ext cx="675821" cy="676794"/>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cs typeface="+mn-ea"/>
                <a:sym typeface="+mn-lt"/>
              </a:endParaRPr>
            </a:p>
          </p:txBody>
        </p:sp>
        <p:pic>
          <p:nvPicPr>
            <p:cNvPr id="44" name="图形 43" descr="书架上的书籍"/>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593850" y="2088290"/>
              <a:ext cx="605328" cy="605328"/>
            </a:xfrm>
            <a:prstGeom prst="rect">
              <a:avLst/>
            </a:prstGeom>
          </p:spPr>
        </p:pic>
      </p:grpSp>
      <p:grpSp>
        <p:nvGrpSpPr>
          <p:cNvPr id="9" name="组合 8"/>
          <p:cNvGrpSpPr/>
          <p:nvPr/>
        </p:nvGrpSpPr>
        <p:grpSpPr>
          <a:xfrm>
            <a:off x="0" y="-495580"/>
            <a:ext cx="7891109" cy="7698892"/>
            <a:chOff x="0" y="-495580"/>
            <a:chExt cx="7891109" cy="7698892"/>
          </a:xfrm>
        </p:grpSpPr>
        <p:pic>
          <p:nvPicPr>
            <p:cNvPr id="50" name="图片 49"/>
            <p:cNvPicPr>
              <a:picLocks noChangeAspect="1"/>
            </p:cNvPicPr>
            <p:nvPr/>
          </p:nvPicPr>
          <p:blipFill rotWithShape="1">
            <a:blip r:embed="rId13" cstate="print">
              <a:extLst>
                <a:ext uri="{28A0092B-C50C-407E-A947-70E740481C1C}">
                  <a14:useLocalDpi xmlns:a14="http://schemas.microsoft.com/office/drawing/2010/main" val="0"/>
                </a:ext>
              </a:extLst>
            </a:blip>
            <a:srcRect l="3264" r="17803"/>
            <a:stretch>
              <a:fillRect/>
            </a:stretch>
          </p:blipFill>
          <p:spPr>
            <a:xfrm>
              <a:off x="0" y="-24943"/>
              <a:ext cx="7723626" cy="6882943"/>
            </a:xfrm>
            <a:custGeom>
              <a:avLst/>
              <a:gdLst>
                <a:gd name="connsiteX0" fmla="*/ 0 w 7723626"/>
                <a:gd name="connsiteY0" fmla="*/ 0 h 6882943"/>
                <a:gd name="connsiteX1" fmla="*/ 5399450 w 7723626"/>
                <a:gd name="connsiteY1" fmla="*/ 6837 h 6882943"/>
                <a:gd name="connsiteX2" fmla="*/ 3297932 w 7723626"/>
                <a:gd name="connsiteY2" fmla="*/ 4919720 h 6882943"/>
                <a:gd name="connsiteX3" fmla="*/ 7723626 w 7723626"/>
                <a:gd name="connsiteY3" fmla="*/ 6882942 h 6882943"/>
                <a:gd name="connsiteX4" fmla="*/ 0 w 7723626"/>
                <a:gd name="connsiteY4" fmla="*/ 6882943 h 6882943"/>
                <a:gd name="connsiteX5" fmla="*/ 0 w 7723626"/>
                <a:gd name="connsiteY5" fmla="*/ 0 h 6882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23626" h="6882943">
                  <a:moveTo>
                    <a:pt x="0" y="0"/>
                  </a:moveTo>
                  <a:lnTo>
                    <a:pt x="5399450" y="6837"/>
                  </a:lnTo>
                  <a:lnTo>
                    <a:pt x="3297932" y="4919720"/>
                  </a:lnTo>
                  <a:lnTo>
                    <a:pt x="7723626" y="6882942"/>
                  </a:lnTo>
                  <a:lnTo>
                    <a:pt x="0" y="6882943"/>
                  </a:lnTo>
                  <a:lnTo>
                    <a:pt x="0" y="0"/>
                  </a:lnTo>
                  <a:close/>
                </a:path>
              </a:pathLst>
            </a:custGeom>
          </p:spPr>
        </p:pic>
        <p:sp>
          <p:nvSpPr>
            <p:cNvPr id="2" name="矩形 1"/>
            <p:cNvSpPr/>
            <p:nvPr/>
          </p:nvSpPr>
          <p:spPr>
            <a:xfrm rot="6838167">
              <a:off x="5329341" y="3467694"/>
              <a:ext cx="179999" cy="4943537"/>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accent5">
                    <a:lumMod val="75000"/>
                  </a:schemeClr>
                </a:solidFill>
                <a:cs typeface="+mn-ea"/>
                <a:sym typeface="+mn-lt"/>
              </a:endParaRPr>
            </a:p>
          </p:txBody>
        </p:sp>
        <p:sp>
          <p:nvSpPr>
            <p:cNvPr id="26" name="矩形 25"/>
            <p:cNvSpPr/>
            <p:nvPr/>
          </p:nvSpPr>
          <p:spPr>
            <a:xfrm rot="1404088">
              <a:off x="3808190" y="-495580"/>
              <a:ext cx="158550" cy="769889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accent5">
                    <a:lumMod val="75000"/>
                  </a:schemeClr>
                </a:solidFill>
                <a:cs typeface="+mn-ea"/>
                <a:sym typeface="+mn-lt"/>
              </a:endParaRPr>
            </a:p>
          </p:txBody>
        </p:sp>
      </p:grpSp>
      <p:grpSp>
        <p:nvGrpSpPr>
          <p:cNvPr id="49" name="组合 48"/>
          <p:cNvGrpSpPr/>
          <p:nvPr/>
        </p:nvGrpSpPr>
        <p:grpSpPr>
          <a:xfrm>
            <a:off x="4629637" y="2742238"/>
            <a:ext cx="2196813" cy="1446550"/>
            <a:chOff x="4023223" y="2630592"/>
            <a:chExt cx="2196813" cy="1446550"/>
          </a:xfrm>
        </p:grpSpPr>
        <p:sp>
          <p:nvSpPr>
            <p:cNvPr id="4" name="文本框 3"/>
            <p:cNvSpPr txBox="1"/>
            <p:nvPr/>
          </p:nvSpPr>
          <p:spPr>
            <a:xfrm>
              <a:off x="4621666" y="2859030"/>
              <a:ext cx="1415772" cy="830997"/>
            </a:xfrm>
            <a:prstGeom prst="rect">
              <a:avLst/>
            </a:prstGeom>
            <a:noFill/>
          </p:spPr>
          <p:txBody>
            <a:bodyPr wrap="none" rtlCol="0">
              <a:spAutoFit/>
            </a:bodyPr>
            <a:lstStyle/>
            <a:p>
              <a:pPr algn="ctr"/>
              <a:r>
                <a:rPr lang="zh-CN" altLang="en-US" sz="4800" dirty="0">
                  <a:solidFill>
                    <a:schemeClr val="accent3">
                      <a:lumMod val="100000"/>
                    </a:schemeClr>
                  </a:solidFill>
                  <a:cs typeface="+mn-ea"/>
                  <a:sym typeface="+mn-lt"/>
                </a:rPr>
                <a:t>目录</a:t>
              </a:r>
              <a:endParaRPr lang="en-US" altLang="zh-CN" sz="4800" dirty="0">
                <a:solidFill>
                  <a:schemeClr val="accent3">
                    <a:lumMod val="100000"/>
                  </a:schemeClr>
                </a:solidFill>
                <a:cs typeface="+mn-ea"/>
                <a:sym typeface="+mn-lt"/>
              </a:endParaRPr>
            </a:p>
          </p:txBody>
        </p:sp>
        <p:sp>
          <p:nvSpPr>
            <p:cNvPr id="29" name="矩形 28"/>
            <p:cNvSpPr/>
            <p:nvPr/>
          </p:nvSpPr>
          <p:spPr>
            <a:xfrm>
              <a:off x="4565416" y="3510999"/>
              <a:ext cx="1654620" cy="461665"/>
            </a:xfrm>
            <a:prstGeom prst="rect">
              <a:avLst/>
            </a:prstGeom>
          </p:spPr>
          <p:txBody>
            <a:bodyPr wrap="none">
              <a:spAutoFit/>
            </a:bodyPr>
            <a:lstStyle/>
            <a:p>
              <a:pPr algn="ctr"/>
              <a:r>
                <a:rPr lang="en-US" altLang="zh-CN" sz="2400" dirty="0">
                  <a:cs typeface="+mn-ea"/>
                  <a:sym typeface="+mn-lt"/>
                </a:rPr>
                <a:t>ONTENTS</a:t>
              </a:r>
              <a:endParaRPr lang="zh-CN" altLang="en-US" sz="2400" dirty="0">
                <a:cs typeface="+mn-ea"/>
                <a:sym typeface="+mn-lt"/>
              </a:endParaRPr>
            </a:p>
          </p:txBody>
        </p:sp>
        <p:sp>
          <p:nvSpPr>
            <p:cNvPr id="35" name="矩形 34"/>
            <p:cNvSpPr/>
            <p:nvPr/>
          </p:nvSpPr>
          <p:spPr>
            <a:xfrm>
              <a:off x="4023223" y="2630592"/>
              <a:ext cx="552303" cy="1446550"/>
            </a:xfrm>
            <a:prstGeom prst="rect">
              <a:avLst/>
            </a:prstGeom>
          </p:spPr>
          <p:txBody>
            <a:bodyPr wrap="square">
              <a:spAutoFit/>
            </a:bodyPr>
            <a:lstStyle/>
            <a:p>
              <a:r>
                <a:rPr lang="en-US" altLang="zh-CN" sz="8800" dirty="0">
                  <a:latin typeface="仿宋" panose="02010609060101010101" pitchFamily="49" charset="-122"/>
                  <a:ea typeface="仿宋" panose="02010609060101010101" pitchFamily="49" charset="-122"/>
                  <a:cs typeface="+mn-ea"/>
                  <a:sym typeface="+mn-lt"/>
                </a:rPr>
                <a:t>C</a:t>
              </a:r>
              <a:endParaRPr lang="zh-CN" altLang="en-US" sz="8800" dirty="0">
                <a:latin typeface="仿宋" panose="02010609060101010101" pitchFamily="49" charset="-122"/>
                <a:ea typeface="仿宋" panose="02010609060101010101" pitchFamily="49" charset="-122"/>
                <a:cs typeface="+mn-ea"/>
                <a:sym typeface="+mn-lt"/>
              </a:endParaRPr>
            </a:p>
          </p:txBody>
        </p:sp>
      </p:grpSp>
      <p:pic>
        <p:nvPicPr>
          <p:cNvPr id="53" name="图片 52" descr="图片包含 物体&#10;&#10;描述已自动生成"/>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658813" y="506943"/>
            <a:ext cx="2227605" cy="457245"/>
          </a:xfrm>
          <a:prstGeom prst="rect">
            <a:avLst/>
          </a:prstGeom>
        </p:spPr>
      </p:pic>
      <p:sp>
        <p:nvSpPr>
          <p:cNvPr id="11" name="文本框 10"/>
          <p:cNvSpPr txBox="1"/>
          <p:nvPr>
            <p:custDataLst>
              <p:tags r:id="rId1"/>
            </p:custDataLst>
          </p:nvPr>
        </p:nvSpPr>
        <p:spPr>
          <a:xfrm>
            <a:off x="8902180" y="5459694"/>
            <a:ext cx="1656080" cy="460375"/>
          </a:xfrm>
          <a:prstGeom prst="rect">
            <a:avLst/>
          </a:prstGeom>
          <a:noFill/>
        </p:spPr>
        <p:txBody>
          <a:bodyPr wrap="none" rtlCol="0">
            <a:spAutoFit/>
          </a:bodyPr>
          <a:lstStyle/>
          <a:p>
            <a:r>
              <a:rPr lang="zh-CN" altLang="en-US" sz="2400" spc="500" dirty="0">
                <a:latin typeface="华文中宋" panose="02010600040101010101" pitchFamily="2" charset="-122"/>
                <a:ea typeface="华文中宋" panose="02010600040101010101" pitchFamily="2" charset="-122"/>
                <a:cs typeface="+mn-ea"/>
                <a:sym typeface="+mn-lt"/>
              </a:rPr>
              <a:t>参考文献</a:t>
            </a:r>
          </a:p>
        </p:txBody>
      </p:sp>
      <p:grpSp>
        <p:nvGrpSpPr>
          <p:cNvPr id="12" name="组合 11"/>
          <p:cNvGrpSpPr/>
          <p:nvPr/>
        </p:nvGrpSpPr>
        <p:grpSpPr>
          <a:xfrm>
            <a:off x="7793048" y="5298878"/>
            <a:ext cx="782786" cy="783758"/>
            <a:chOff x="7505561" y="1999305"/>
            <a:chExt cx="782786" cy="783758"/>
          </a:xfrm>
        </p:grpSpPr>
        <p:sp>
          <p:nvSpPr>
            <p:cNvPr id="13" name="椭圆 12"/>
            <p:cNvSpPr/>
            <p:nvPr>
              <p:custDataLst>
                <p:tags r:id="rId2"/>
              </p:custDataLst>
            </p:nvPr>
          </p:nvSpPr>
          <p:spPr bwMode="auto">
            <a:xfrm>
              <a:off x="7505561" y="1999305"/>
              <a:ext cx="782786" cy="783758"/>
            </a:xfrm>
            <a:prstGeom prst="ellipse">
              <a:avLst/>
            </a:prstGeom>
            <a:solidFill>
              <a:schemeClr val="accent3"/>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cs typeface="+mn-ea"/>
                <a:sym typeface="+mn-lt"/>
              </a:endParaRPr>
            </a:p>
          </p:txBody>
        </p:sp>
        <p:sp>
          <p:nvSpPr>
            <p:cNvPr id="14" name="椭圆 13"/>
            <p:cNvSpPr/>
            <p:nvPr>
              <p:custDataLst>
                <p:tags r:id="rId3"/>
              </p:custDataLst>
            </p:nvPr>
          </p:nvSpPr>
          <p:spPr bwMode="auto">
            <a:xfrm>
              <a:off x="7559044" y="2052787"/>
              <a:ext cx="675821" cy="676794"/>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cs typeface="+mn-ea"/>
                <a:sym typeface="+mn-lt"/>
              </a:endParaRPr>
            </a:p>
          </p:txBody>
        </p:sp>
        <p:pic>
          <p:nvPicPr>
            <p:cNvPr id="15" name="图形 43" descr="书架上的书籍"/>
            <p:cNvPicPr>
              <a:picLocks noChangeAspect="1"/>
            </p:cNvPicPr>
            <p:nvPr>
              <p:custDataLst>
                <p:tags r:id="rId4"/>
              </p:custDataLst>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593850" y="2088290"/>
              <a:ext cx="605328" cy="605328"/>
            </a:xfrm>
            <a:prstGeom prst="rect">
              <a:avLst/>
            </a:prstGeom>
          </p:spPr>
        </p:pic>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1297615" y="486010"/>
            <a:ext cx="1672253" cy="461665"/>
          </a:xfrm>
          <a:prstGeom prst="rect">
            <a:avLst/>
          </a:prstGeom>
          <a:noFill/>
        </p:spPr>
        <p:txBody>
          <a:bodyPr wrap="none" rtlCol="0">
            <a:spAutoFit/>
          </a:bodyPr>
          <a:lstStyle/>
          <a:p>
            <a:r>
              <a:rPr lang="zh-CN" altLang="en-US" sz="2400" spc="500" dirty="0">
                <a:latin typeface="华文中宋" panose="02010600040101010101" pitchFamily="2" charset="-122"/>
                <a:ea typeface="华文中宋" panose="02010600040101010101" pitchFamily="2" charset="-122"/>
                <a:cs typeface="+mn-ea"/>
                <a:sym typeface="+mn-lt"/>
              </a:rPr>
              <a:t>工程搭建</a:t>
            </a:r>
            <a:endParaRPr lang="zh-CN" altLang="en-US" sz="2400" spc="500" dirty="0">
              <a:latin typeface="Comic Sans MS" panose="030F0702030302020204" pitchFamily="66" charset="0"/>
              <a:ea typeface="华文中宋" panose="02010600040101010101" pitchFamily="2" charset="-122"/>
              <a:cs typeface="+mn-ea"/>
            </a:endParaRPr>
          </a:p>
        </p:txBody>
      </p:sp>
      <p:grpSp>
        <p:nvGrpSpPr>
          <p:cNvPr id="46" name="组合 45"/>
          <p:cNvGrpSpPr/>
          <p:nvPr/>
        </p:nvGrpSpPr>
        <p:grpSpPr>
          <a:xfrm>
            <a:off x="658813" y="417309"/>
            <a:ext cx="597948" cy="598691"/>
            <a:chOff x="7505561" y="1999305"/>
            <a:chExt cx="782786" cy="783758"/>
          </a:xfrm>
        </p:grpSpPr>
        <p:sp>
          <p:nvSpPr>
            <p:cNvPr id="24" name="椭圆 23"/>
            <p:cNvSpPr/>
            <p:nvPr/>
          </p:nvSpPr>
          <p:spPr bwMode="auto">
            <a:xfrm>
              <a:off x="7505561" y="1999305"/>
              <a:ext cx="782786" cy="783758"/>
            </a:xfrm>
            <a:prstGeom prst="ellipse">
              <a:avLst/>
            </a:prstGeom>
            <a:solidFill>
              <a:schemeClr val="accent3"/>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cs typeface="+mn-ea"/>
                <a:sym typeface="+mn-lt"/>
              </a:endParaRPr>
            </a:p>
          </p:txBody>
        </p:sp>
        <p:sp>
          <p:nvSpPr>
            <p:cNvPr id="25" name="椭圆 24"/>
            <p:cNvSpPr/>
            <p:nvPr/>
          </p:nvSpPr>
          <p:spPr bwMode="auto">
            <a:xfrm>
              <a:off x="7559044" y="2052787"/>
              <a:ext cx="675821" cy="676794"/>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cs typeface="+mn-ea"/>
                <a:sym typeface="+mn-lt"/>
              </a:endParaRPr>
            </a:p>
          </p:txBody>
        </p:sp>
        <p:pic>
          <p:nvPicPr>
            <p:cNvPr id="44" name="图形 43" descr="书架上的书籍"/>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93850" y="2088290"/>
              <a:ext cx="605328" cy="605328"/>
            </a:xfrm>
            <a:prstGeom prst="rect">
              <a:avLst/>
            </a:prstGeom>
          </p:spPr>
        </p:pic>
      </p:grpSp>
      <p:sp>
        <p:nvSpPr>
          <p:cNvPr id="32" name="矩形 31"/>
          <p:cNvSpPr/>
          <p:nvPr/>
        </p:nvSpPr>
        <p:spPr>
          <a:xfrm rot="5400000">
            <a:off x="2585470" y="-828103"/>
            <a:ext cx="45719" cy="387108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accent5">
                  <a:lumMod val="75000"/>
                </a:schemeClr>
              </a:solidFill>
              <a:cs typeface="+mn-ea"/>
              <a:sym typeface="+mn-lt"/>
            </a:endParaRPr>
          </a:p>
        </p:txBody>
      </p:sp>
      <p:sp>
        <p:nvSpPr>
          <p:cNvPr id="2" name="文本框 1">
            <a:extLst>
              <a:ext uri="{FF2B5EF4-FFF2-40B4-BE49-F238E27FC236}">
                <a16:creationId xmlns:a16="http://schemas.microsoft.com/office/drawing/2014/main" id="{D9967DA0-4820-BE9A-F4E9-2AD55507DC51}"/>
              </a:ext>
            </a:extLst>
          </p:cNvPr>
          <p:cNvSpPr txBox="1"/>
          <p:nvPr/>
        </p:nvSpPr>
        <p:spPr>
          <a:xfrm>
            <a:off x="2780522" y="486010"/>
            <a:ext cx="2416046" cy="461665"/>
          </a:xfrm>
          <a:prstGeom prst="rect">
            <a:avLst/>
          </a:prstGeom>
          <a:noFill/>
        </p:spPr>
        <p:txBody>
          <a:bodyPr wrap="none" rtlCol="0">
            <a:spAutoFit/>
          </a:bodyPr>
          <a:lstStyle/>
          <a:p>
            <a:r>
              <a:rPr lang="en-US" altLang="zh-CN" sz="2400" spc="500" dirty="0">
                <a:latin typeface="华文中宋" panose="02010600040101010101" pitchFamily="2" charset="-122"/>
                <a:ea typeface="华文中宋" panose="02010600040101010101" pitchFamily="2" charset="-122"/>
                <a:cs typeface="+mn-ea"/>
                <a:sym typeface="+mn-lt"/>
              </a:rPr>
              <a:t>——</a:t>
            </a:r>
            <a:r>
              <a:rPr lang="zh-CN" altLang="en-US" sz="2400" spc="500" dirty="0">
                <a:latin typeface="Comic Sans MS" panose="030F0702030302020204" pitchFamily="66" charset="0"/>
                <a:ea typeface="华文中宋" panose="02010600040101010101" pitchFamily="2" charset="-122"/>
                <a:cs typeface="+mn-ea"/>
                <a:sym typeface="+mn-lt"/>
              </a:rPr>
              <a:t>软件编写</a:t>
            </a:r>
            <a:endParaRPr lang="zh-CN" altLang="en-US" sz="2400" dirty="0"/>
          </a:p>
        </p:txBody>
      </p:sp>
      <p:graphicFrame>
        <p:nvGraphicFramePr>
          <p:cNvPr id="7" name="表格 7">
            <a:extLst>
              <a:ext uri="{FF2B5EF4-FFF2-40B4-BE49-F238E27FC236}">
                <a16:creationId xmlns:a16="http://schemas.microsoft.com/office/drawing/2014/main" id="{07ECA5F0-C4BB-A130-6947-4FE53E629EE3}"/>
              </a:ext>
            </a:extLst>
          </p:cNvPr>
          <p:cNvGraphicFramePr>
            <a:graphicFrameLocks noGrp="1"/>
          </p:cNvGraphicFramePr>
          <p:nvPr>
            <p:extLst>
              <p:ext uri="{D42A27DB-BD31-4B8C-83A1-F6EECF244321}">
                <p14:modId xmlns:p14="http://schemas.microsoft.com/office/powerpoint/2010/main" val="685441836"/>
              </p:ext>
            </p:extLst>
          </p:nvPr>
        </p:nvGraphicFramePr>
        <p:xfrm>
          <a:off x="1470794" y="1286141"/>
          <a:ext cx="9250412" cy="1540606"/>
        </p:xfrm>
        <a:graphic>
          <a:graphicData uri="http://schemas.openxmlformats.org/drawingml/2006/table">
            <a:tbl>
              <a:tblPr firstRow="1" bandRow="1">
                <a:tableStyleId>{5C22544A-7EE6-4342-B048-85BDC9FD1C3A}</a:tableStyleId>
              </a:tblPr>
              <a:tblGrid>
                <a:gridCol w="3108445">
                  <a:extLst>
                    <a:ext uri="{9D8B030D-6E8A-4147-A177-3AD203B41FA5}">
                      <a16:colId xmlns:a16="http://schemas.microsoft.com/office/drawing/2014/main" val="603962700"/>
                    </a:ext>
                  </a:extLst>
                </a:gridCol>
                <a:gridCol w="6141967">
                  <a:extLst>
                    <a:ext uri="{9D8B030D-6E8A-4147-A177-3AD203B41FA5}">
                      <a16:colId xmlns:a16="http://schemas.microsoft.com/office/drawing/2014/main" val="626193657"/>
                    </a:ext>
                  </a:extLst>
                </a:gridCol>
              </a:tblGrid>
              <a:tr h="506566">
                <a:tc>
                  <a:txBody>
                    <a:bodyPr/>
                    <a:lstStyle/>
                    <a:p>
                      <a:pPr algn="ctr"/>
                      <a:r>
                        <a:rPr lang="zh-CN" altLang="en-US" sz="2800" dirty="0"/>
                        <a:t>功能</a:t>
                      </a:r>
                    </a:p>
                  </a:txBody>
                  <a:tcPr/>
                </a:tc>
                <a:tc>
                  <a:txBody>
                    <a:bodyPr/>
                    <a:lstStyle/>
                    <a:p>
                      <a:pPr marL="0" algn="ctr" defTabSz="914400" rtl="0" eaLnBrk="1" latinLnBrk="0" hangingPunct="1"/>
                      <a:r>
                        <a:rPr lang="zh-CN" altLang="en-US" sz="2800" b="1" kern="1200" dirty="0">
                          <a:solidFill>
                            <a:schemeClr val="lt1"/>
                          </a:solidFill>
                          <a:latin typeface="+mn-lt"/>
                          <a:ea typeface="+mn-ea"/>
                          <a:cs typeface="+mn-cs"/>
                        </a:rPr>
                        <a:t>发送形式</a:t>
                      </a:r>
                    </a:p>
                  </a:txBody>
                  <a:tcPr/>
                </a:tc>
                <a:extLst>
                  <a:ext uri="{0D108BD9-81ED-4DB2-BD59-A6C34878D82A}">
                    <a16:rowId xmlns:a16="http://schemas.microsoft.com/office/drawing/2014/main" val="2769054391"/>
                  </a:ext>
                </a:extLst>
              </a:tr>
              <a:tr h="511223">
                <a:tc>
                  <a:txBody>
                    <a:bodyPr/>
                    <a:lstStyle/>
                    <a:p>
                      <a:pPr algn="ctr"/>
                      <a:r>
                        <a:rPr lang="zh-CN" altLang="en-US" sz="2400" dirty="0"/>
                        <a:t>显示文字</a:t>
                      </a:r>
                    </a:p>
                  </a:txBody>
                  <a:tcPr/>
                </a:tc>
                <a:tc>
                  <a:txBody>
                    <a:bodyPr/>
                    <a:lstStyle/>
                    <a:p>
                      <a:pPr algn="ctr"/>
                      <a:r>
                        <a:rPr lang="en-US" altLang="zh-CN" sz="2400" dirty="0"/>
                        <a:t># {GB2312</a:t>
                      </a:r>
                      <a:r>
                        <a:rPr lang="zh-CN" altLang="en-US" sz="2400" dirty="0"/>
                        <a:t>十六进制编码</a:t>
                      </a:r>
                      <a:r>
                        <a:rPr lang="en-US" altLang="zh-CN" sz="2400" dirty="0"/>
                        <a:t>} #</a:t>
                      </a:r>
                      <a:endParaRPr lang="zh-CN" altLang="en-US" sz="2400" dirty="0"/>
                    </a:p>
                  </a:txBody>
                  <a:tcPr/>
                </a:tc>
                <a:extLst>
                  <a:ext uri="{0D108BD9-81ED-4DB2-BD59-A6C34878D82A}">
                    <a16:rowId xmlns:a16="http://schemas.microsoft.com/office/drawing/2014/main" val="916361648"/>
                  </a:ext>
                </a:extLst>
              </a:tr>
              <a:tr h="511223">
                <a:tc>
                  <a:txBody>
                    <a:bodyPr/>
                    <a:lstStyle/>
                    <a:p>
                      <a:pPr algn="ctr"/>
                      <a:r>
                        <a:rPr lang="zh-CN" altLang="en-US" sz="2400" dirty="0"/>
                        <a:t>显示</a:t>
                      </a:r>
                      <a:r>
                        <a:rPr lang="en-US" altLang="zh-CN" sz="2400" dirty="0"/>
                        <a:t>bmp</a:t>
                      </a:r>
                      <a:r>
                        <a:rPr lang="zh-CN" altLang="en-US" sz="2400" dirty="0"/>
                        <a:t>图片</a:t>
                      </a:r>
                    </a:p>
                  </a:txBody>
                  <a:tcPr/>
                </a:tc>
                <a:tc>
                  <a:txBody>
                    <a:bodyPr/>
                    <a:lstStyle/>
                    <a:p>
                      <a:pPr marL="0" indent="0" algn="ctr">
                        <a:buFont typeface="Arial" panose="020B0604020202020204" pitchFamily="34" charset="0"/>
                        <a:buNone/>
                      </a:pPr>
                      <a:r>
                        <a:rPr lang="en-US" altLang="zh-CN" sz="2400" dirty="0"/>
                        <a:t>* {</a:t>
                      </a:r>
                      <a:r>
                        <a:rPr lang="zh-CN" altLang="en-US" sz="2400" dirty="0"/>
                        <a:t>图片</a:t>
                      </a:r>
                      <a:r>
                        <a:rPr lang="en-US" altLang="zh-CN" sz="2400" dirty="0"/>
                        <a:t>128x128</a:t>
                      </a:r>
                      <a:r>
                        <a:rPr lang="zh-CN" altLang="en-US" sz="2400" dirty="0"/>
                        <a:t>十六进制编码</a:t>
                      </a:r>
                      <a:r>
                        <a:rPr lang="en-US" altLang="zh-CN" sz="2400" dirty="0"/>
                        <a:t>} *</a:t>
                      </a:r>
                      <a:endParaRPr lang="zh-CN" altLang="en-US" sz="2400" dirty="0"/>
                    </a:p>
                  </a:txBody>
                  <a:tcPr/>
                </a:tc>
                <a:extLst>
                  <a:ext uri="{0D108BD9-81ED-4DB2-BD59-A6C34878D82A}">
                    <a16:rowId xmlns:a16="http://schemas.microsoft.com/office/drawing/2014/main" val="3780515434"/>
                  </a:ext>
                </a:extLst>
              </a:tr>
            </a:tbl>
          </a:graphicData>
        </a:graphic>
      </p:graphicFrame>
      <p:pic>
        <p:nvPicPr>
          <p:cNvPr id="10" name="图片 9">
            <a:extLst>
              <a:ext uri="{FF2B5EF4-FFF2-40B4-BE49-F238E27FC236}">
                <a16:creationId xmlns:a16="http://schemas.microsoft.com/office/drawing/2014/main" id="{A3214656-B2EF-28E2-CEB6-0B47B8FB54F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72324" y="2935457"/>
            <a:ext cx="8047352" cy="3922543"/>
          </a:xfrm>
          <a:prstGeom prst="rect">
            <a:avLst/>
          </a:prstGeom>
        </p:spPr>
      </p:pic>
    </p:spTree>
    <p:extLst>
      <p:ext uri="{BB962C8B-B14F-4D97-AF65-F5344CB8AC3E}">
        <p14:creationId xmlns:p14="http://schemas.microsoft.com/office/powerpoint/2010/main" val="10845947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1297615" y="486010"/>
            <a:ext cx="1672253" cy="461665"/>
          </a:xfrm>
          <a:prstGeom prst="rect">
            <a:avLst/>
          </a:prstGeom>
          <a:noFill/>
        </p:spPr>
        <p:txBody>
          <a:bodyPr wrap="none" rtlCol="0">
            <a:spAutoFit/>
          </a:bodyPr>
          <a:lstStyle/>
          <a:p>
            <a:r>
              <a:rPr lang="zh-CN" altLang="en-US" sz="2400" spc="500" dirty="0">
                <a:latin typeface="华文中宋" panose="02010600040101010101" pitchFamily="2" charset="-122"/>
                <a:ea typeface="华文中宋" panose="02010600040101010101" pitchFamily="2" charset="-122"/>
                <a:cs typeface="+mn-ea"/>
                <a:sym typeface="+mn-lt"/>
              </a:rPr>
              <a:t>工程搭建</a:t>
            </a:r>
            <a:endParaRPr lang="zh-CN" altLang="en-US" sz="2400" spc="500" dirty="0">
              <a:latin typeface="Comic Sans MS" panose="030F0702030302020204" pitchFamily="66" charset="0"/>
              <a:ea typeface="华文中宋" panose="02010600040101010101" pitchFamily="2" charset="-122"/>
              <a:cs typeface="+mn-ea"/>
            </a:endParaRPr>
          </a:p>
        </p:txBody>
      </p:sp>
      <p:grpSp>
        <p:nvGrpSpPr>
          <p:cNvPr id="46" name="组合 45"/>
          <p:cNvGrpSpPr/>
          <p:nvPr/>
        </p:nvGrpSpPr>
        <p:grpSpPr>
          <a:xfrm>
            <a:off x="658813" y="417309"/>
            <a:ext cx="597948" cy="598691"/>
            <a:chOff x="7505561" y="1999305"/>
            <a:chExt cx="782786" cy="783758"/>
          </a:xfrm>
        </p:grpSpPr>
        <p:sp>
          <p:nvSpPr>
            <p:cNvPr id="24" name="椭圆 23"/>
            <p:cNvSpPr/>
            <p:nvPr/>
          </p:nvSpPr>
          <p:spPr bwMode="auto">
            <a:xfrm>
              <a:off x="7505561" y="1999305"/>
              <a:ext cx="782786" cy="783758"/>
            </a:xfrm>
            <a:prstGeom prst="ellipse">
              <a:avLst/>
            </a:prstGeom>
            <a:solidFill>
              <a:schemeClr val="accent3"/>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cs typeface="+mn-ea"/>
                <a:sym typeface="+mn-lt"/>
              </a:endParaRPr>
            </a:p>
          </p:txBody>
        </p:sp>
        <p:sp>
          <p:nvSpPr>
            <p:cNvPr id="25" name="椭圆 24"/>
            <p:cNvSpPr/>
            <p:nvPr/>
          </p:nvSpPr>
          <p:spPr bwMode="auto">
            <a:xfrm>
              <a:off x="7559044" y="2052787"/>
              <a:ext cx="675821" cy="676794"/>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cs typeface="+mn-ea"/>
                <a:sym typeface="+mn-lt"/>
              </a:endParaRPr>
            </a:p>
          </p:txBody>
        </p:sp>
        <p:pic>
          <p:nvPicPr>
            <p:cNvPr id="44" name="图形 43" descr="书架上的书籍"/>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93850" y="2088290"/>
              <a:ext cx="605328" cy="605328"/>
            </a:xfrm>
            <a:prstGeom prst="rect">
              <a:avLst/>
            </a:prstGeom>
          </p:spPr>
        </p:pic>
      </p:grpSp>
      <p:sp>
        <p:nvSpPr>
          <p:cNvPr id="32" name="矩形 31"/>
          <p:cNvSpPr/>
          <p:nvPr/>
        </p:nvSpPr>
        <p:spPr>
          <a:xfrm rot="5400000">
            <a:off x="2585470" y="-828103"/>
            <a:ext cx="45719" cy="387108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accent5">
                  <a:lumMod val="75000"/>
                </a:schemeClr>
              </a:solidFill>
              <a:cs typeface="+mn-ea"/>
              <a:sym typeface="+mn-lt"/>
            </a:endParaRPr>
          </a:p>
        </p:txBody>
      </p:sp>
      <p:sp>
        <p:nvSpPr>
          <p:cNvPr id="2" name="文本框 1">
            <a:extLst>
              <a:ext uri="{FF2B5EF4-FFF2-40B4-BE49-F238E27FC236}">
                <a16:creationId xmlns:a16="http://schemas.microsoft.com/office/drawing/2014/main" id="{D9967DA0-4820-BE9A-F4E9-2AD55507DC51}"/>
              </a:ext>
            </a:extLst>
          </p:cNvPr>
          <p:cNvSpPr txBox="1"/>
          <p:nvPr/>
        </p:nvSpPr>
        <p:spPr>
          <a:xfrm>
            <a:off x="2780522" y="486010"/>
            <a:ext cx="2416046" cy="461665"/>
          </a:xfrm>
          <a:prstGeom prst="rect">
            <a:avLst/>
          </a:prstGeom>
          <a:noFill/>
        </p:spPr>
        <p:txBody>
          <a:bodyPr wrap="none" rtlCol="0">
            <a:spAutoFit/>
          </a:bodyPr>
          <a:lstStyle/>
          <a:p>
            <a:r>
              <a:rPr lang="en-US" altLang="zh-CN" sz="2400" spc="500" dirty="0">
                <a:latin typeface="华文中宋" panose="02010600040101010101" pitchFamily="2" charset="-122"/>
                <a:ea typeface="华文中宋" panose="02010600040101010101" pitchFamily="2" charset="-122"/>
                <a:cs typeface="+mn-ea"/>
                <a:sym typeface="+mn-lt"/>
              </a:rPr>
              <a:t>——</a:t>
            </a:r>
            <a:r>
              <a:rPr lang="zh-CN" altLang="en-US" sz="2400" spc="500" dirty="0">
                <a:latin typeface="Comic Sans MS" panose="030F0702030302020204" pitchFamily="66" charset="0"/>
                <a:ea typeface="华文中宋" panose="02010600040101010101" pitchFamily="2" charset="-122"/>
                <a:cs typeface="+mn-ea"/>
                <a:sym typeface="+mn-lt"/>
              </a:rPr>
              <a:t>软件编写</a:t>
            </a:r>
            <a:endParaRPr lang="zh-CN" altLang="en-US" sz="2400" dirty="0"/>
          </a:p>
        </p:txBody>
      </p:sp>
      <p:graphicFrame>
        <p:nvGraphicFramePr>
          <p:cNvPr id="7" name="表格 7">
            <a:extLst>
              <a:ext uri="{FF2B5EF4-FFF2-40B4-BE49-F238E27FC236}">
                <a16:creationId xmlns:a16="http://schemas.microsoft.com/office/drawing/2014/main" id="{07ECA5F0-C4BB-A130-6947-4FE53E629EE3}"/>
              </a:ext>
            </a:extLst>
          </p:cNvPr>
          <p:cNvGraphicFramePr>
            <a:graphicFrameLocks noGrp="1"/>
          </p:cNvGraphicFramePr>
          <p:nvPr/>
        </p:nvGraphicFramePr>
        <p:xfrm>
          <a:off x="1470794" y="1286141"/>
          <a:ext cx="9250412" cy="1540606"/>
        </p:xfrm>
        <a:graphic>
          <a:graphicData uri="http://schemas.openxmlformats.org/drawingml/2006/table">
            <a:tbl>
              <a:tblPr firstRow="1" bandRow="1">
                <a:tableStyleId>{5C22544A-7EE6-4342-B048-85BDC9FD1C3A}</a:tableStyleId>
              </a:tblPr>
              <a:tblGrid>
                <a:gridCol w="3108445">
                  <a:extLst>
                    <a:ext uri="{9D8B030D-6E8A-4147-A177-3AD203B41FA5}">
                      <a16:colId xmlns:a16="http://schemas.microsoft.com/office/drawing/2014/main" val="603962700"/>
                    </a:ext>
                  </a:extLst>
                </a:gridCol>
                <a:gridCol w="6141967">
                  <a:extLst>
                    <a:ext uri="{9D8B030D-6E8A-4147-A177-3AD203B41FA5}">
                      <a16:colId xmlns:a16="http://schemas.microsoft.com/office/drawing/2014/main" val="626193657"/>
                    </a:ext>
                  </a:extLst>
                </a:gridCol>
              </a:tblGrid>
              <a:tr h="506566">
                <a:tc>
                  <a:txBody>
                    <a:bodyPr/>
                    <a:lstStyle/>
                    <a:p>
                      <a:pPr algn="ctr"/>
                      <a:r>
                        <a:rPr lang="zh-CN" altLang="en-US" sz="2800" dirty="0"/>
                        <a:t>功能</a:t>
                      </a:r>
                    </a:p>
                  </a:txBody>
                  <a:tcPr/>
                </a:tc>
                <a:tc>
                  <a:txBody>
                    <a:bodyPr/>
                    <a:lstStyle/>
                    <a:p>
                      <a:pPr marL="0" algn="ctr" defTabSz="914400" rtl="0" eaLnBrk="1" latinLnBrk="0" hangingPunct="1"/>
                      <a:r>
                        <a:rPr lang="zh-CN" altLang="en-US" sz="2800" b="1" kern="1200" dirty="0">
                          <a:solidFill>
                            <a:schemeClr val="lt1"/>
                          </a:solidFill>
                          <a:latin typeface="+mn-lt"/>
                          <a:ea typeface="+mn-ea"/>
                          <a:cs typeface="+mn-cs"/>
                        </a:rPr>
                        <a:t>发送形式</a:t>
                      </a:r>
                    </a:p>
                  </a:txBody>
                  <a:tcPr/>
                </a:tc>
                <a:extLst>
                  <a:ext uri="{0D108BD9-81ED-4DB2-BD59-A6C34878D82A}">
                    <a16:rowId xmlns:a16="http://schemas.microsoft.com/office/drawing/2014/main" val="2769054391"/>
                  </a:ext>
                </a:extLst>
              </a:tr>
              <a:tr h="511223">
                <a:tc>
                  <a:txBody>
                    <a:bodyPr/>
                    <a:lstStyle/>
                    <a:p>
                      <a:pPr algn="ctr"/>
                      <a:r>
                        <a:rPr lang="zh-CN" altLang="en-US" sz="2400" dirty="0"/>
                        <a:t>显示文字</a:t>
                      </a:r>
                    </a:p>
                  </a:txBody>
                  <a:tcPr/>
                </a:tc>
                <a:tc>
                  <a:txBody>
                    <a:bodyPr/>
                    <a:lstStyle/>
                    <a:p>
                      <a:pPr algn="ctr"/>
                      <a:r>
                        <a:rPr lang="en-US" altLang="zh-CN" sz="2400" dirty="0"/>
                        <a:t># {GB2312</a:t>
                      </a:r>
                      <a:r>
                        <a:rPr lang="zh-CN" altLang="en-US" sz="2400" dirty="0"/>
                        <a:t>十六进制编码</a:t>
                      </a:r>
                      <a:r>
                        <a:rPr lang="en-US" altLang="zh-CN" sz="2400" dirty="0"/>
                        <a:t>} #</a:t>
                      </a:r>
                      <a:endParaRPr lang="zh-CN" altLang="en-US" sz="2400" dirty="0"/>
                    </a:p>
                  </a:txBody>
                  <a:tcPr/>
                </a:tc>
                <a:extLst>
                  <a:ext uri="{0D108BD9-81ED-4DB2-BD59-A6C34878D82A}">
                    <a16:rowId xmlns:a16="http://schemas.microsoft.com/office/drawing/2014/main" val="916361648"/>
                  </a:ext>
                </a:extLst>
              </a:tr>
              <a:tr h="511223">
                <a:tc>
                  <a:txBody>
                    <a:bodyPr/>
                    <a:lstStyle/>
                    <a:p>
                      <a:pPr algn="ctr"/>
                      <a:r>
                        <a:rPr lang="zh-CN" altLang="en-US" sz="2400" dirty="0"/>
                        <a:t>显示</a:t>
                      </a:r>
                      <a:r>
                        <a:rPr lang="en-US" altLang="zh-CN" sz="2400" dirty="0"/>
                        <a:t>bmp</a:t>
                      </a:r>
                      <a:r>
                        <a:rPr lang="zh-CN" altLang="en-US" sz="2400" dirty="0"/>
                        <a:t>图片</a:t>
                      </a:r>
                    </a:p>
                  </a:txBody>
                  <a:tcPr/>
                </a:tc>
                <a:tc>
                  <a:txBody>
                    <a:bodyPr/>
                    <a:lstStyle/>
                    <a:p>
                      <a:pPr marL="0" indent="0" algn="ctr">
                        <a:buFont typeface="Arial" panose="020B0604020202020204" pitchFamily="34" charset="0"/>
                        <a:buNone/>
                      </a:pPr>
                      <a:r>
                        <a:rPr lang="en-US" altLang="zh-CN" sz="2400" dirty="0"/>
                        <a:t>* {</a:t>
                      </a:r>
                      <a:r>
                        <a:rPr lang="zh-CN" altLang="en-US" sz="2400" dirty="0"/>
                        <a:t>图片</a:t>
                      </a:r>
                      <a:r>
                        <a:rPr lang="en-US" altLang="zh-CN" sz="2400" dirty="0"/>
                        <a:t>128x128</a:t>
                      </a:r>
                      <a:r>
                        <a:rPr lang="zh-CN" altLang="en-US" sz="2400" dirty="0"/>
                        <a:t>十六进制编码</a:t>
                      </a:r>
                      <a:r>
                        <a:rPr lang="en-US" altLang="zh-CN" sz="2400" dirty="0"/>
                        <a:t>} *</a:t>
                      </a:r>
                      <a:endParaRPr lang="zh-CN" altLang="en-US" sz="2400" dirty="0"/>
                    </a:p>
                  </a:txBody>
                  <a:tcPr/>
                </a:tc>
                <a:extLst>
                  <a:ext uri="{0D108BD9-81ED-4DB2-BD59-A6C34878D82A}">
                    <a16:rowId xmlns:a16="http://schemas.microsoft.com/office/drawing/2014/main" val="3780515434"/>
                  </a:ext>
                </a:extLst>
              </a:tr>
            </a:tbl>
          </a:graphicData>
        </a:graphic>
      </p:graphicFrame>
      <p:sp>
        <p:nvSpPr>
          <p:cNvPr id="3" name="文本框 2">
            <a:extLst>
              <a:ext uri="{FF2B5EF4-FFF2-40B4-BE49-F238E27FC236}">
                <a16:creationId xmlns:a16="http://schemas.microsoft.com/office/drawing/2014/main" id="{9D757A2A-9507-0AB5-5716-314B85795E32}"/>
              </a:ext>
            </a:extLst>
          </p:cNvPr>
          <p:cNvSpPr txBox="1"/>
          <p:nvPr/>
        </p:nvSpPr>
        <p:spPr>
          <a:xfrm>
            <a:off x="5435277" y="3658850"/>
            <a:ext cx="1707519" cy="461665"/>
          </a:xfrm>
          <a:prstGeom prst="rect">
            <a:avLst/>
          </a:prstGeom>
          <a:noFill/>
        </p:spPr>
        <p:txBody>
          <a:bodyPr wrap="none" rtlCol="0">
            <a:spAutoFit/>
          </a:bodyPr>
          <a:lstStyle/>
          <a:p>
            <a:r>
              <a:rPr lang="en-US" altLang="zh-CN" sz="2400" spc="500" dirty="0">
                <a:latin typeface="Comic Sans MS" panose="030F0702030302020204" pitchFamily="66" charset="0"/>
                <a:ea typeface="华文中宋" panose="02010600040101010101" pitchFamily="2" charset="-122"/>
                <a:cs typeface="+mn-ea"/>
              </a:rPr>
              <a:t>bmp</a:t>
            </a:r>
            <a:r>
              <a:rPr lang="zh-CN" altLang="en-US" sz="2400" spc="500" dirty="0">
                <a:latin typeface="Comic Sans MS" panose="030F0702030302020204" pitchFamily="66" charset="0"/>
                <a:ea typeface="华文中宋" panose="02010600040101010101" pitchFamily="2" charset="-122"/>
                <a:cs typeface="+mn-ea"/>
              </a:rPr>
              <a:t>图片</a:t>
            </a:r>
          </a:p>
        </p:txBody>
      </p:sp>
      <p:pic>
        <p:nvPicPr>
          <p:cNvPr id="5" name="图片 4">
            <a:extLst>
              <a:ext uri="{FF2B5EF4-FFF2-40B4-BE49-F238E27FC236}">
                <a16:creationId xmlns:a16="http://schemas.microsoft.com/office/drawing/2014/main" id="{B5216F87-D349-DAA4-F7E3-F7A5F842EAD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41518" y="2982589"/>
            <a:ext cx="8108963" cy="3777515"/>
          </a:xfrm>
          <a:prstGeom prst="rect">
            <a:avLst/>
          </a:prstGeom>
        </p:spPr>
      </p:pic>
    </p:spTree>
    <p:extLst>
      <p:ext uri="{BB962C8B-B14F-4D97-AF65-F5344CB8AC3E}">
        <p14:creationId xmlns:p14="http://schemas.microsoft.com/office/powerpoint/2010/main" val="19677695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1297615" y="486010"/>
            <a:ext cx="1672253" cy="461665"/>
          </a:xfrm>
          <a:prstGeom prst="rect">
            <a:avLst/>
          </a:prstGeom>
          <a:noFill/>
        </p:spPr>
        <p:txBody>
          <a:bodyPr wrap="none" rtlCol="0">
            <a:spAutoFit/>
          </a:bodyPr>
          <a:lstStyle/>
          <a:p>
            <a:r>
              <a:rPr lang="zh-CN" altLang="en-US" sz="2400" spc="500" dirty="0">
                <a:latin typeface="华文中宋" panose="02010600040101010101" pitchFamily="2" charset="-122"/>
                <a:ea typeface="华文中宋" panose="02010600040101010101" pitchFamily="2" charset="-122"/>
                <a:cs typeface="+mn-ea"/>
                <a:sym typeface="+mn-lt"/>
              </a:rPr>
              <a:t>工程搭建</a:t>
            </a:r>
            <a:endParaRPr lang="zh-CN" altLang="en-US" sz="2400" spc="500" dirty="0">
              <a:latin typeface="Comic Sans MS" panose="030F0702030302020204" pitchFamily="66" charset="0"/>
              <a:ea typeface="华文中宋" panose="02010600040101010101" pitchFamily="2" charset="-122"/>
              <a:cs typeface="+mn-ea"/>
            </a:endParaRPr>
          </a:p>
        </p:txBody>
      </p:sp>
      <p:grpSp>
        <p:nvGrpSpPr>
          <p:cNvPr id="46" name="组合 45"/>
          <p:cNvGrpSpPr/>
          <p:nvPr/>
        </p:nvGrpSpPr>
        <p:grpSpPr>
          <a:xfrm>
            <a:off x="658813" y="417309"/>
            <a:ext cx="597948" cy="598691"/>
            <a:chOff x="7505561" y="1999305"/>
            <a:chExt cx="782786" cy="783758"/>
          </a:xfrm>
        </p:grpSpPr>
        <p:sp>
          <p:nvSpPr>
            <p:cNvPr id="24" name="椭圆 23"/>
            <p:cNvSpPr/>
            <p:nvPr/>
          </p:nvSpPr>
          <p:spPr bwMode="auto">
            <a:xfrm>
              <a:off x="7505561" y="1999305"/>
              <a:ext cx="782786" cy="783758"/>
            </a:xfrm>
            <a:prstGeom prst="ellipse">
              <a:avLst/>
            </a:prstGeom>
            <a:solidFill>
              <a:schemeClr val="accent3"/>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cs typeface="+mn-ea"/>
                <a:sym typeface="+mn-lt"/>
              </a:endParaRPr>
            </a:p>
          </p:txBody>
        </p:sp>
        <p:sp>
          <p:nvSpPr>
            <p:cNvPr id="25" name="椭圆 24"/>
            <p:cNvSpPr/>
            <p:nvPr/>
          </p:nvSpPr>
          <p:spPr bwMode="auto">
            <a:xfrm>
              <a:off x="7559044" y="2052787"/>
              <a:ext cx="675821" cy="676794"/>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cs typeface="+mn-ea"/>
                <a:sym typeface="+mn-lt"/>
              </a:endParaRPr>
            </a:p>
          </p:txBody>
        </p:sp>
        <p:pic>
          <p:nvPicPr>
            <p:cNvPr id="44" name="图形 43" descr="书架上的书籍"/>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93850" y="2088290"/>
              <a:ext cx="605328" cy="605328"/>
            </a:xfrm>
            <a:prstGeom prst="rect">
              <a:avLst/>
            </a:prstGeom>
          </p:spPr>
        </p:pic>
      </p:grpSp>
      <p:sp>
        <p:nvSpPr>
          <p:cNvPr id="32" name="矩形 31"/>
          <p:cNvSpPr/>
          <p:nvPr/>
        </p:nvSpPr>
        <p:spPr>
          <a:xfrm rot="5400000">
            <a:off x="2585470" y="-828103"/>
            <a:ext cx="45719" cy="387108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accent5">
                  <a:lumMod val="75000"/>
                </a:schemeClr>
              </a:solidFill>
              <a:cs typeface="+mn-ea"/>
              <a:sym typeface="+mn-lt"/>
            </a:endParaRPr>
          </a:p>
        </p:txBody>
      </p:sp>
      <p:sp>
        <p:nvSpPr>
          <p:cNvPr id="2" name="文本框 1">
            <a:extLst>
              <a:ext uri="{FF2B5EF4-FFF2-40B4-BE49-F238E27FC236}">
                <a16:creationId xmlns:a16="http://schemas.microsoft.com/office/drawing/2014/main" id="{D9967DA0-4820-BE9A-F4E9-2AD55507DC51}"/>
              </a:ext>
            </a:extLst>
          </p:cNvPr>
          <p:cNvSpPr txBox="1"/>
          <p:nvPr/>
        </p:nvSpPr>
        <p:spPr>
          <a:xfrm>
            <a:off x="2780522" y="486010"/>
            <a:ext cx="2416046" cy="461665"/>
          </a:xfrm>
          <a:prstGeom prst="rect">
            <a:avLst/>
          </a:prstGeom>
          <a:noFill/>
        </p:spPr>
        <p:txBody>
          <a:bodyPr wrap="none" rtlCol="0">
            <a:spAutoFit/>
          </a:bodyPr>
          <a:lstStyle/>
          <a:p>
            <a:r>
              <a:rPr lang="en-US" altLang="zh-CN" sz="2400" spc="500" dirty="0">
                <a:latin typeface="华文中宋" panose="02010600040101010101" pitchFamily="2" charset="-122"/>
                <a:ea typeface="华文中宋" panose="02010600040101010101" pitchFamily="2" charset="-122"/>
                <a:cs typeface="+mn-ea"/>
                <a:sym typeface="+mn-lt"/>
              </a:rPr>
              <a:t>——</a:t>
            </a:r>
            <a:r>
              <a:rPr lang="zh-CN" altLang="en-US" sz="2400" spc="500" dirty="0">
                <a:latin typeface="Comic Sans MS" panose="030F0702030302020204" pitchFamily="66" charset="0"/>
                <a:ea typeface="华文中宋" panose="02010600040101010101" pitchFamily="2" charset="-122"/>
                <a:cs typeface="+mn-ea"/>
                <a:sym typeface="+mn-lt"/>
              </a:rPr>
              <a:t>软件编写</a:t>
            </a:r>
            <a:endParaRPr lang="zh-CN" altLang="en-US" sz="2400" dirty="0"/>
          </a:p>
        </p:txBody>
      </p:sp>
      <p:sp>
        <p:nvSpPr>
          <p:cNvPr id="3" name="文本框 2">
            <a:extLst>
              <a:ext uri="{FF2B5EF4-FFF2-40B4-BE49-F238E27FC236}">
                <a16:creationId xmlns:a16="http://schemas.microsoft.com/office/drawing/2014/main" id="{55F668E1-56A7-2EA9-BFB0-134364D8C949}"/>
              </a:ext>
            </a:extLst>
          </p:cNvPr>
          <p:cNvSpPr txBox="1"/>
          <p:nvPr/>
        </p:nvSpPr>
        <p:spPr>
          <a:xfrm>
            <a:off x="5196568" y="485282"/>
            <a:ext cx="1707519" cy="461665"/>
          </a:xfrm>
          <a:prstGeom prst="rect">
            <a:avLst/>
          </a:prstGeom>
          <a:noFill/>
        </p:spPr>
        <p:txBody>
          <a:bodyPr wrap="none" rtlCol="0">
            <a:spAutoFit/>
          </a:bodyPr>
          <a:lstStyle/>
          <a:p>
            <a:r>
              <a:rPr lang="en-US" altLang="zh-CN" sz="2400" spc="500" dirty="0">
                <a:latin typeface="Comic Sans MS" panose="030F0702030302020204" pitchFamily="66" charset="0"/>
                <a:ea typeface="华文中宋" panose="02010600040101010101" pitchFamily="2" charset="-122"/>
                <a:cs typeface="+mn-ea"/>
              </a:rPr>
              <a:t>bmp</a:t>
            </a:r>
            <a:r>
              <a:rPr lang="zh-CN" altLang="en-US" sz="2400" spc="500" dirty="0">
                <a:latin typeface="Comic Sans MS" panose="030F0702030302020204" pitchFamily="66" charset="0"/>
                <a:ea typeface="华文中宋" panose="02010600040101010101" pitchFamily="2" charset="-122"/>
                <a:cs typeface="+mn-ea"/>
              </a:rPr>
              <a:t>图片</a:t>
            </a:r>
          </a:p>
        </p:txBody>
      </p:sp>
      <p:pic>
        <p:nvPicPr>
          <p:cNvPr id="5" name="图片 4">
            <a:extLst>
              <a:ext uri="{FF2B5EF4-FFF2-40B4-BE49-F238E27FC236}">
                <a16:creationId xmlns:a16="http://schemas.microsoft.com/office/drawing/2014/main" id="{2009C51C-3022-A62F-11D8-580041C9646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05370" y="2042085"/>
            <a:ext cx="5289914" cy="2773829"/>
          </a:xfrm>
          <a:prstGeom prst="rect">
            <a:avLst/>
          </a:prstGeom>
        </p:spPr>
      </p:pic>
    </p:spTree>
    <p:extLst>
      <p:ext uri="{BB962C8B-B14F-4D97-AF65-F5344CB8AC3E}">
        <p14:creationId xmlns:p14="http://schemas.microsoft.com/office/powerpoint/2010/main" val="21584960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1297615" y="486010"/>
            <a:ext cx="1672253" cy="461665"/>
          </a:xfrm>
          <a:prstGeom prst="rect">
            <a:avLst/>
          </a:prstGeom>
          <a:noFill/>
        </p:spPr>
        <p:txBody>
          <a:bodyPr wrap="none" rtlCol="0">
            <a:spAutoFit/>
          </a:bodyPr>
          <a:lstStyle/>
          <a:p>
            <a:r>
              <a:rPr lang="zh-CN" altLang="en-US" sz="2400" spc="500" dirty="0">
                <a:latin typeface="华文中宋" panose="02010600040101010101" pitchFamily="2" charset="-122"/>
                <a:ea typeface="华文中宋" panose="02010600040101010101" pitchFamily="2" charset="-122"/>
                <a:cs typeface="+mn-ea"/>
                <a:sym typeface="+mn-lt"/>
              </a:rPr>
              <a:t>工程搭建</a:t>
            </a:r>
            <a:endParaRPr lang="zh-CN" altLang="en-US" sz="2400" spc="500" dirty="0">
              <a:latin typeface="Comic Sans MS" panose="030F0702030302020204" pitchFamily="66" charset="0"/>
              <a:ea typeface="华文中宋" panose="02010600040101010101" pitchFamily="2" charset="-122"/>
              <a:cs typeface="+mn-ea"/>
            </a:endParaRPr>
          </a:p>
        </p:txBody>
      </p:sp>
      <p:grpSp>
        <p:nvGrpSpPr>
          <p:cNvPr id="46" name="组合 45"/>
          <p:cNvGrpSpPr/>
          <p:nvPr/>
        </p:nvGrpSpPr>
        <p:grpSpPr>
          <a:xfrm>
            <a:off x="658813" y="417309"/>
            <a:ext cx="597948" cy="598691"/>
            <a:chOff x="7505561" y="1999305"/>
            <a:chExt cx="782786" cy="783758"/>
          </a:xfrm>
        </p:grpSpPr>
        <p:sp>
          <p:nvSpPr>
            <p:cNvPr id="24" name="椭圆 23"/>
            <p:cNvSpPr/>
            <p:nvPr/>
          </p:nvSpPr>
          <p:spPr bwMode="auto">
            <a:xfrm>
              <a:off x="7505561" y="1999305"/>
              <a:ext cx="782786" cy="783758"/>
            </a:xfrm>
            <a:prstGeom prst="ellipse">
              <a:avLst/>
            </a:prstGeom>
            <a:solidFill>
              <a:schemeClr val="accent3"/>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cs typeface="+mn-ea"/>
                <a:sym typeface="+mn-lt"/>
              </a:endParaRPr>
            </a:p>
          </p:txBody>
        </p:sp>
        <p:sp>
          <p:nvSpPr>
            <p:cNvPr id="25" name="椭圆 24"/>
            <p:cNvSpPr/>
            <p:nvPr/>
          </p:nvSpPr>
          <p:spPr bwMode="auto">
            <a:xfrm>
              <a:off x="7559044" y="2052787"/>
              <a:ext cx="675821" cy="676794"/>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cs typeface="+mn-ea"/>
                <a:sym typeface="+mn-lt"/>
              </a:endParaRPr>
            </a:p>
          </p:txBody>
        </p:sp>
        <p:pic>
          <p:nvPicPr>
            <p:cNvPr id="44" name="图形 43" descr="书架上的书籍"/>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93850" y="2088290"/>
              <a:ext cx="605328" cy="605328"/>
            </a:xfrm>
            <a:prstGeom prst="rect">
              <a:avLst/>
            </a:prstGeom>
          </p:spPr>
        </p:pic>
      </p:grpSp>
      <p:sp>
        <p:nvSpPr>
          <p:cNvPr id="32" name="矩形 31"/>
          <p:cNvSpPr/>
          <p:nvPr/>
        </p:nvSpPr>
        <p:spPr>
          <a:xfrm rot="5400000">
            <a:off x="2585470" y="-828103"/>
            <a:ext cx="45719" cy="387108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accent5">
                  <a:lumMod val="75000"/>
                </a:schemeClr>
              </a:solidFill>
              <a:cs typeface="+mn-ea"/>
              <a:sym typeface="+mn-lt"/>
            </a:endParaRPr>
          </a:p>
        </p:txBody>
      </p:sp>
      <p:sp>
        <p:nvSpPr>
          <p:cNvPr id="2" name="文本框 1">
            <a:extLst>
              <a:ext uri="{FF2B5EF4-FFF2-40B4-BE49-F238E27FC236}">
                <a16:creationId xmlns:a16="http://schemas.microsoft.com/office/drawing/2014/main" id="{D9967DA0-4820-BE9A-F4E9-2AD55507DC51}"/>
              </a:ext>
            </a:extLst>
          </p:cNvPr>
          <p:cNvSpPr txBox="1"/>
          <p:nvPr/>
        </p:nvSpPr>
        <p:spPr>
          <a:xfrm>
            <a:off x="2780522" y="486010"/>
            <a:ext cx="2416046" cy="461665"/>
          </a:xfrm>
          <a:prstGeom prst="rect">
            <a:avLst/>
          </a:prstGeom>
          <a:noFill/>
        </p:spPr>
        <p:txBody>
          <a:bodyPr wrap="none" rtlCol="0">
            <a:spAutoFit/>
          </a:bodyPr>
          <a:lstStyle/>
          <a:p>
            <a:r>
              <a:rPr lang="en-US" altLang="zh-CN" sz="2400" spc="500" dirty="0">
                <a:latin typeface="华文中宋" panose="02010600040101010101" pitchFamily="2" charset="-122"/>
                <a:ea typeface="华文中宋" panose="02010600040101010101" pitchFamily="2" charset="-122"/>
                <a:cs typeface="+mn-ea"/>
                <a:sym typeface="+mn-lt"/>
              </a:rPr>
              <a:t>——</a:t>
            </a:r>
            <a:r>
              <a:rPr lang="zh-CN" altLang="en-US" sz="2400" spc="500" dirty="0">
                <a:latin typeface="Comic Sans MS" panose="030F0702030302020204" pitchFamily="66" charset="0"/>
                <a:ea typeface="华文中宋" panose="02010600040101010101" pitchFamily="2" charset="-122"/>
                <a:cs typeface="+mn-ea"/>
                <a:sym typeface="+mn-lt"/>
              </a:rPr>
              <a:t>软件编写</a:t>
            </a:r>
            <a:endParaRPr lang="zh-CN" altLang="en-US" sz="2400" dirty="0"/>
          </a:p>
        </p:txBody>
      </p:sp>
      <p:sp>
        <p:nvSpPr>
          <p:cNvPr id="3" name="文本框 2">
            <a:extLst>
              <a:ext uri="{FF2B5EF4-FFF2-40B4-BE49-F238E27FC236}">
                <a16:creationId xmlns:a16="http://schemas.microsoft.com/office/drawing/2014/main" id="{55F668E1-56A7-2EA9-BFB0-134364D8C949}"/>
              </a:ext>
            </a:extLst>
          </p:cNvPr>
          <p:cNvSpPr txBox="1"/>
          <p:nvPr/>
        </p:nvSpPr>
        <p:spPr>
          <a:xfrm>
            <a:off x="5196568" y="485282"/>
            <a:ext cx="1707519" cy="461665"/>
          </a:xfrm>
          <a:prstGeom prst="rect">
            <a:avLst/>
          </a:prstGeom>
          <a:noFill/>
        </p:spPr>
        <p:txBody>
          <a:bodyPr wrap="none" rtlCol="0">
            <a:spAutoFit/>
          </a:bodyPr>
          <a:lstStyle/>
          <a:p>
            <a:r>
              <a:rPr lang="en-US" altLang="zh-CN" sz="2400" spc="500" dirty="0">
                <a:latin typeface="Comic Sans MS" panose="030F0702030302020204" pitchFamily="66" charset="0"/>
                <a:ea typeface="华文中宋" panose="02010600040101010101" pitchFamily="2" charset="-122"/>
                <a:cs typeface="+mn-ea"/>
              </a:rPr>
              <a:t>bmp</a:t>
            </a:r>
            <a:r>
              <a:rPr lang="zh-CN" altLang="en-US" sz="2400" spc="500" dirty="0">
                <a:latin typeface="Comic Sans MS" panose="030F0702030302020204" pitchFamily="66" charset="0"/>
                <a:ea typeface="华文中宋" panose="02010600040101010101" pitchFamily="2" charset="-122"/>
                <a:cs typeface="+mn-ea"/>
              </a:rPr>
              <a:t>图片</a:t>
            </a:r>
          </a:p>
        </p:txBody>
      </p:sp>
      <p:pic>
        <p:nvPicPr>
          <p:cNvPr id="5" name="图片 4">
            <a:extLst>
              <a:ext uri="{FF2B5EF4-FFF2-40B4-BE49-F238E27FC236}">
                <a16:creationId xmlns:a16="http://schemas.microsoft.com/office/drawing/2014/main" id="{2009C51C-3022-A62F-11D8-580041C9646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32325" y="347194"/>
            <a:ext cx="2986888" cy="1566210"/>
          </a:xfrm>
          <a:prstGeom prst="rect">
            <a:avLst/>
          </a:prstGeom>
        </p:spPr>
      </p:pic>
      <p:pic>
        <p:nvPicPr>
          <p:cNvPr id="11" name="图片 10">
            <a:extLst>
              <a:ext uri="{FF2B5EF4-FFF2-40B4-BE49-F238E27FC236}">
                <a16:creationId xmlns:a16="http://schemas.microsoft.com/office/drawing/2014/main" id="{D4D09B96-C0E9-5B5F-8F05-71DC32DD713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7717" y="1392173"/>
            <a:ext cx="8297317" cy="4979817"/>
          </a:xfrm>
          <a:prstGeom prst="rect">
            <a:avLst/>
          </a:prstGeom>
        </p:spPr>
      </p:pic>
    </p:spTree>
    <p:extLst>
      <p:ext uri="{BB962C8B-B14F-4D97-AF65-F5344CB8AC3E}">
        <p14:creationId xmlns:p14="http://schemas.microsoft.com/office/powerpoint/2010/main" val="2660477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descr="图片包含 户外, 建筑物, 道路, 草&#10;&#10;描述已自动生成"/>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69689" y="0"/>
            <a:ext cx="9135417" cy="6858000"/>
          </a:xfrm>
          <a:prstGeom prst="rect">
            <a:avLst/>
          </a:prstGeom>
        </p:spPr>
      </p:pic>
      <p:sp>
        <p:nvSpPr>
          <p:cNvPr id="34" name="矩形 白1"/>
          <p:cNvSpPr/>
          <p:nvPr/>
        </p:nvSpPr>
        <p:spPr>
          <a:xfrm rot="5400000">
            <a:off x="4266995" y="-1097305"/>
            <a:ext cx="6858002" cy="9052613"/>
          </a:xfrm>
          <a:prstGeom prst="rect">
            <a:avLst/>
          </a:prstGeom>
          <a:gradFill flip="none" rotWithShape="1">
            <a:gsLst>
              <a:gs pos="0">
                <a:srgbClr val="FFFFFF"/>
              </a:gs>
              <a:gs pos="100000">
                <a:srgbClr val="FFFFFF">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5" name="文本框 4"/>
          <p:cNvSpPr txBox="1"/>
          <p:nvPr/>
        </p:nvSpPr>
        <p:spPr>
          <a:xfrm>
            <a:off x="2273869" y="2051212"/>
            <a:ext cx="2287806" cy="646331"/>
          </a:xfrm>
          <a:prstGeom prst="rect">
            <a:avLst/>
          </a:prstGeom>
          <a:noFill/>
        </p:spPr>
        <p:txBody>
          <a:bodyPr wrap="none" rtlCol="0">
            <a:spAutoFit/>
          </a:bodyPr>
          <a:lstStyle/>
          <a:p>
            <a:r>
              <a:rPr lang="zh-CN" altLang="en-US" sz="3600" spc="500" dirty="0">
                <a:latin typeface="华文中宋" panose="02010600040101010101" pitchFamily="2" charset="-122"/>
                <a:ea typeface="华文中宋" panose="02010600040101010101" pitchFamily="2" charset="-122"/>
                <a:cs typeface="+mn-ea"/>
                <a:sym typeface="+mn-lt"/>
              </a:rPr>
              <a:t>实验演示</a:t>
            </a:r>
          </a:p>
        </p:txBody>
      </p:sp>
      <p:grpSp>
        <p:nvGrpSpPr>
          <p:cNvPr id="45" name="组合 44"/>
          <p:cNvGrpSpPr/>
          <p:nvPr/>
        </p:nvGrpSpPr>
        <p:grpSpPr>
          <a:xfrm>
            <a:off x="1275270" y="1975340"/>
            <a:ext cx="782786" cy="783758"/>
            <a:chOff x="7473473" y="880941"/>
            <a:chExt cx="782786" cy="783758"/>
          </a:xfrm>
        </p:grpSpPr>
        <p:sp>
          <p:nvSpPr>
            <p:cNvPr id="18" name="椭圆 17"/>
            <p:cNvSpPr/>
            <p:nvPr/>
          </p:nvSpPr>
          <p:spPr bwMode="auto">
            <a:xfrm>
              <a:off x="7473473" y="880941"/>
              <a:ext cx="782786" cy="783758"/>
            </a:xfrm>
            <a:prstGeom prst="ellipse">
              <a:avLst/>
            </a:prstGeom>
            <a:solidFill>
              <a:schemeClr val="accent3"/>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cs typeface="+mn-ea"/>
                <a:sym typeface="+mn-lt"/>
              </a:endParaRPr>
            </a:p>
          </p:txBody>
        </p:sp>
        <p:sp>
          <p:nvSpPr>
            <p:cNvPr id="19" name="椭圆 18"/>
            <p:cNvSpPr/>
            <p:nvPr/>
          </p:nvSpPr>
          <p:spPr bwMode="auto">
            <a:xfrm>
              <a:off x="7526956" y="934423"/>
              <a:ext cx="675821" cy="676794"/>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cs typeface="+mn-ea"/>
                <a:sym typeface="+mn-lt"/>
              </a:endParaRPr>
            </a:p>
          </p:txBody>
        </p:sp>
        <p:pic>
          <p:nvPicPr>
            <p:cNvPr id="40" name="图形 39" descr="铅笔"/>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662098" y="1040649"/>
              <a:ext cx="457199" cy="457199"/>
            </a:xfrm>
            <a:prstGeom prst="rect">
              <a:avLst/>
            </a:prstGeom>
          </p:spPr>
        </p:pic>
      </p:grpSp>
      <p:sp>
        <p:nvSpPr>
          <p:cNvPr id="39" name="矩形 38"/>
          <p:cNvSpPr/>
          <p:nvPr/>
        </p:nvSpPr>
        <p:spPr>
          <a:xfrm rot="5400000">
            <a:off x="3851230" y="4848490"/>
            <a:ext cx="152149" cy="1680839"/>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accent5">
                  <a:lumMod val="75000"/>
                </a:schemeClr>
              </a:solidFill>
              <a:cs typeface="+mn-ea"/>
              <a:sym typeface="+mn-lt"/>
            </a:endParaRPr>
          </a:p>
        </p:txBody>
      </p:sp>
      <p:sp>
        <p:nvSpPr>
          <p:cNvPr id="41" name="矩形 40"/>
          <p:cNvSpPr/>
          <p:nvPr/>
        </p:nvSpPr>
        <p:spPr>
          <a:xfrm rot="5400000">
            <a:off x="2749225" y="3992636"/>
            <a:ext cx="152148" cy="387108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accent5">
                  <a:lumMod val="75000"/>
                </a:schemeClr>
              </a:solidFill>
              <a:cs typeface="+mn-ea"/>
              <a:sym typeface="+mn-lt"/>
            </a:endParaRPr>
          </a:p>
        </p:txBody>
      </p:sp>
      <p:pic>
        <p:nvPicPr>
          <p:cNvPr id="50" name="图片 49" descr="图片包含 物体&#10;&#10;描述已自动生成"/>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695289" y="436417"/>
            <a:ext cx="2823611" cy="579583"/>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320727" y="470862"/>
            <a:ext cx="1656080" cy="460375"/>
          </a:xfrm>
          <a:prstGeom prst="rect">
            <a:avLst/>
          </a:prstGeom>
          <a:noFill/>
        </p:spPr>
        <p:txBody>
          <a:bodyPr wrap="none" rtlCol="0">
            <a:spAutoFit/>
          </a:bodyPr>
          <a:lstStyle/>
          <a:p>
            <a:r>
              <a:rPr lang="zh-CN" altLang="en-US" sz="2400" spc="500" dirty="0">
                <a:latin typeface="华文中宋" panose="02010600040101010101" pitchFamily="2" charset="-122"/>
                <a:ea typeface="华文中宋" panose="02010600040101010101" pitchFamily="2" charset="-122"/>
                <a:cs typeface="+mn-ea"/>
                <a:sym typeface="+mn-lt"/>
              </a:rPr>
              <a:t>演示视频</a:t>
            </a:r>
          </a:p>
        </p:txBody>
      </p:sp>
      <p:grpSp>
        <p:nvGrpSpPr>
          <p:cNvPr id="45" name="组合 44"/>
          <p:cNvGrpSpPr/>
          <p:nvPr/>
        </p:nvGrpSpPr>
        <p:grpSpPr>
          <a:xfrm>
            <a:off x="660400" y="430009"/>
            <a:ext cx="597949" cy="598691"/>
            <a:chOff x="7473473" y="880941"/>
            <a:chExt cx="782786" cy="783758"/>
          </a:xfrm>
        </p:grpSpPr>
        <p:sp>
          <p:nvSpPr>
            <p:cNvPr id="18" name="椭圆 17"/>
            <p:cNvSpPr/>
            <p:nvPr/>
          </p:nvSpPr>
          <p:spPr bwMode="auto">
            <a:xfrm>
              <a:off x="7473473" y="880941"/>
              <a:ext cx="782786" cy="783758"/>
            </a:xfrm>
            <a:prstGeom prst="ellipse">
              <a:avLst/>
            </a:prstGeom>
            <a:solidFill>
              <a:schemeClr val="accent3"/>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cs typeface="+mn-ea"/>
                <a:sym typeface="+mn-lt"/>
              </a:endParaRPr>
            </a:p>
          </p:txBody>
        </p:sp>
        <p:sp>
          <p:nvSpPr>
            <p:cNvPr id="19" name="椭圆 18"/>
            <p:cNvSpPr/>
            <p:nvPr/>
          </p:nvSpPr>
          <p:spPr bwMode="auto">
            <a:xfrm>
              <a:off x="7526956" y="934423"/>
              <a:ext cx="675821" cy="676794"/>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cs typeface="+mn-ea"/>
                <a:sym typeface="+mn-lt"/>
              </a:endParaRPr>
            </a:p>
          </p:txBody>
        </p:sp>
        <p:pic>
          <p:nvPicPr>
            <p:cNvPr id="40" name="图形 39" descr="铅笔"/>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662098" y="1040649"/>
              <a:ext cx="457199" cy="457199"/>
            </a:xfrm>
            <a:prstGeom prst="rect">
              <a:avLst/>
            </a:prstGeom>
          </p:spPr>
        </p:pic>
      </p:grpSp>
      <p:pic>
        <p:nvPicPr>
          <p:cNvPr id="37" name="图片 3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964354" y="388997"/>
            <a:ext cx="2688085" cy="638420"/>
          </a:xfrm>
          <a:prstGeom prst="rect">
            <a:avLst/>
          </a:prstGeom>
        </p:spPr>
      </p:pic>
      <p:sp>
        <p:nvSpPr>
          <p:cNvPr id="24" name="矩形 23"/>
          <p:cNvSpPr/>
          <p:nvPr/>
        </p:nvSpPr>
        <p:spPr>
          <a:xfrm rot="5400000">
            <a:off x="2585470" y="-828103"/>
            <a:ext cx="45719" cy="387108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accent5">
                  <a:lumMod val="75000"/>
                </a:schemeClr>
              </a:solidFill>
              <a:cs typeface="+mn-ea"/>
              <a:sym typeface="+mn-lt"/>
            </a:endParaRPr>
          </a:p>
        </p:txBody>
      </p:sp>
      <p:sp>
        <p:nvSpPr>
          <p:cNvPr id="22" name="椭圆 21"/>
          <p:cNvSpPr/>
          <p:nvPr/>
        </p:nvSpPr>
        <p:spPr>
          <a:xfrm rot="2552877" flipH="1">
            <a:off x="7384843" y="503251"/>
            <a:ext cx="45719" cy="1201072"/>
          </a:xfrm>
          <a:prstGeom prst="ellipse">
            <a:avLst/>
          </a:prstGeom>
          <a:gradFill flip="none" rotWithShape="1">
            <a:gsLst>
              <a:gs pos="100000">
                <a:schemeClr val="bg2"/>
              </a:gs>
              <a:gs pos="0">
                <a:schemeClr val="accent3"/>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7" name="椭圆 26"/>
          <p:cNvSpPr/>
          <p:nvPr/>
        </p:nvSpPr>
        <p:spPr>
          <a:xfrm rot="2552877" flipH="1">
            <a:off x="6454399" y="1027873"/>
            <a:ext cx="45719" cy="1201072"/>
          </a:xfrm>
          <a:prstGeom prst="ellipse">
            <a:avLst/>
          </a:prstGeom>
          <a:gradFill flip="none" rotWithShape="1">
            <a:gsLst>
              <a:gs pos="100000">
                <a:schemeClr val="bg2"/>
              </a:gs>
              <a:gs pos="0">
                <a:schemeClr val="accent3"/>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8" name="椭圆 27"/>
          <p:cNvSpPr/>
          <p:nvPr/>
        </p:nvSpPr>
        <p:spPr>
          <a:xfrm rot="2552877" flipH="1">
            <a:off x="3749856" y="5533563"/>
            <a:ext cx="45719" cy="1201072"/>
          </a:xfrm>
          <a:prstGeom prst="ellipse">
            <a:avLst/>
          </a:prstGeom>
          <a:gradFill flip="none" rotWithShape="1">
            <a:gsLst>
              <a:gs pos="100000">
                <a:schemeClr val="bg2"/>
              </a:gs>
              <a:gs pos="0">
                <a:schemeClr val="bg1">
                  <a:lumMod val="5000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1" name="椭圆 30"/>
          <p:cNvSpPr/>
          <p:nvPr/>
        </p:nvSpPr>
        <p:spPr>
          <a:xfrm rot="2552877" flipH="1">
            <a:off x="4756563" y="5168875"/>
            <a:ext cx="45719" cy="1201072"/>
          </a:xfrm>
          <a:prstGeom prst="ellipse">
            <a:avLst/>
          </a:prstGeom>
          <a:gradFill flip="none" rotWithShape="1">
            <a:gsLst>
              <a:gs pos="100000">
                <a:schemeClr val="bg2"/>
              </a:gs>
              <a:gs pos="0">
                <a:schemeClr val="bg1">
                  <a:lumMod val="5000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3" name="椭圆 32"/>
          <p:cNvSpPr/>
          <p:nvPr/>
        </p:nvSpPr>
        <p:spPr>
          <a:xfrm rot="2552877" flipH="1">
            <a:off x="5203388" y="5641405"/>
            <a:ext cx="45719" cy="1201072"/>
          </a:xfrm>
          <a:prstGeom prst="ellipse">
            <a:avLst/>
          </a:prstGeom>
          <a:gradFill flip="none" rotWithShape="1">
            <a:gsLst>
              <a:gs pos="100000">
                <a:schemeClr val="bg2"/>
              </a:gs>
              <a:gs pos="0">
                <a:schemeClr val="bg1">
                  <a:lumMod val="5000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4" name="9f6bdad1b772b662699a6aa6fed82f7a">
            <a:hlinkClick r:id="" action="ppaction://media"/>
          </p:cNvPr>
          <p:cNvPicPr/>
          <p:nvPr>
            <a:videoFile r:link="rId2"/>
            <p:extLst>
              <p:ext uri="{DAA4B4D4-6D71-4841-9C94-3DE7FCFB9230}">
                <p14:media xmlns:p14="http://schemas.microsoft.com/office/powerpoint/2010/main" r:embed="rId1"/>
              </p:ext>
            </p:extLst>
          </p:nvPr>
        </p:nvPicPr>
        <p:blipFill>
          <a:blip r:embed="rId8"/>
          <a:stretch>
            <a:fillRect/>
          </a:stretch>
        </p:blipFill>
        <p:spPr>
          <a:xfrm>
            <a:off x="1320800" y="1356360"/>
            <a:ext cx="9832340" cy="493141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video>
              <p:cMediaNode>
                <p:cTn id="2" fill="hold" display="1">
                  <p:stCondLst>
                    <p:cond delay="indefinite"/>
                  </p:stCondLst>
                </p:cTn>
                <p:tgtEl>
                  <p:spTgt spid="4"/>
                </p:tgtEl>
              </p:cMediaNode>
            </p:video>
            <p:seq concurrent="1" nextAc="seek">
              <p:cTn id="3" restart="whenNotActive" fill="hold" evtFilter="cancelBubble" nodeType="interactiveSeq">
                <p:stCondLst>
                  <p:cond evt="onClick" delay="0">
                    <p:tgtEl>
                      <p:spTgt spid="4"/>
                    </p:tgtEl>
                  </p:cond>
                </p:stCondLst>
                <p:endSync evt="end" delay="0">
                  <p:rtn val="all"/>
                </p:endSync>
                <p:childTnLst>
                  <p:par>
                    <p:cTn id="4" fill="hold">
                      <p:stCondLst>
                        <p:cond delay="0"/>
                      </p:stCondLst>
                      <p:childTnLst>
                        <p:par>
                          <p:cTn id="5" fill="hold">
                            <p:stCondLst>
                              <p:cond delay="0"/>
                            </p:stCondLst>
                            <p:childTnLst>
                              <p:par>
                                <p:cTn id="6" presetID="2" presetClass="mediacall" presetSubtype="0" fill="hold" nodeType="clickEffect">
                                  <p:stCondLst>
                                    <p:cond delay="0"/>
                                  </p:stCondLst>
                                  <p:childTnLst>
                                    <p:cmd type="call" cmd="togglePause">
                                      <p:cBhvr additive="base">
                                        <p:cTn id="7"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69689" y="3219"/>
            <a:ext cx="9135416" cy="6851562"/>
          </a:xfrm>
          <a:prstGeom prst="rect">
            <a:avLst/>
          </a:prstGeom>
        </p:spPr>
      </p:pic>
      <p:sp>
        <p:nvSpPr>
          <p:cNvPr id="34" name="矩形 白1"/>
          <p:cNvSpPr/>
          <p:nvPr/>
        </p:nvSpPr>
        <p:spPr>
          <a:xfrm rot="5400000">
            <a:off x="4260863" y="-1100527"/>
            <a:ext cx="6858002" cy="9052613"/>
          </a:xfrm>
          <a:prstGeom prst="rect">
            <a:avLst/>
          </a:prstGeom>
          <a:gradFill flip="none" rotWithShape="1">
            <a:gsLst>
              <a:gs pos="0">
                <a:srgbClr val="FFFFFF"/>
              </a:gs>
              <a:gs pos="100000">
                <a:srgbClr val="FFFFFF">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pic>
        <p:nvPicPr>
          <p:cNvPr id="53" name="图片 52" descr="图片包含 物体&#10;&#10;描述已自动生成"/>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95289" y="436417"/>
            <a:ext cx="2823611" cy="579583"/>
          </a:xfrm>
          <a:prstGeom prst="rect">
            <a:avLst/>
          </a:prstGeom>
        </p:spPr>
      </p:pic>
      <p:sp>
        <p:nvSpPr>
          <p:cNvPr id="5" name="文本框 4"/>
          <p:cNvSpPr txBox="1"/>
          <p:nvPr/>
        </p:nvSpPr>
        <p:spPr>
          <a:xfrm>
            <a:off x="2273869" y="2051212"/>
            <a:ext cx="3772186" cy="646331"/>
          </a:xfrm>
          <a:prstGeom prst="rect">
            <a:avLst/>
          </a:prstGeom>
          <a:noFill/>
        </p:spPr>
        <p:txBody>
          <a:bodyPr wrap="none" rtlCol="0">
            <a:spAutoFit/>
          </a:bodyPr>
          <a:lstStyle/>
          <a:p>
            <a:r>
              <a:rPr lang="zh-CN" altLang="en-US" sz="3600" spc="500" dirty="0">
                <a:latin typeface="华文中宋" panose="02010600040101010101" pitchFamily="2" charset="-122"/>
                <a:ea typeface="华文中宋" panose="02010600040101010101" pitchFamily="2" charset="-122"/>
                <a:cs typeface="+mn-ea"/>
                <a:sym typeface="+mn-lt"/>
              </a:rPr>
              <a:t>总结</a:t>
            </a:r>
            <a:r>
              <a:rPr lang="en-US" altLang="zh-CN" sz="3600" spc="500" dirty="0">
                <a:latin typeface="华文中宋" panose="02010600040101010101" pitchFamily="2" charset="-122"/>
                <a:ea typeface="华文中宋" panose="02010600040101010101" pitchFamily="2" charset="-122"/>
                <a:cs typeface="+mn-ea"/>
                <a:sym typeface="+mn-lt"/>
              </a:rPr>
              <a:t>&amp;</a:t>
            </a:r>
            <a:r>
              <a:rPr lang="zh-CN" altLang="en-US" sz="3600" spc="500" dirty="0">
                <a:latin typeface="华文中宋" panose="02010600040101010101" pitchFamily="2" charset="-122"/>
                <a:ea typeface="华文中宋" panose="02010600040101010101" pitchFamily="2" charset="-122"/>
                <a:cs typeface="+mn-ea"/>
                <a:sym typeface="+mn-lt"/>
              </a:rPr>
              <a:t>参考文献</a:t>
            </a:r>
          </a:p>
        </p:txBody>
      </p:sp>
      <p:sp>
        <p:nvSpPr>
          <p:cNvPr id="39" name="矩形 38"/>
          <p:cNvSpPr/>
          <p:nvPr/>
        </p:nvSpPr>
        <p:spPr>
          <a:xfrm rot="5400000">
            <a:off x="3851230" y="4848490"/>
            <a:ext cx="152149" cy="1680839"/>
          </a:xfrm>
          <a:prstGeom prst="rect">
            <a:avLst/>
          </a:prstGeom>
          <a:gradFill flip="none" rotWithShape="1">
            <a:gsLst>
              <a:gs pos="0">
                <a:schemeClr val="accent5"/>
              </a:gs>
              <a:gs pos="100000">
                <a:schemeClr val="accent5"/>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accent5">
                  <a:lumMod val="75000"/>
                </a:schemeClr>
              </a:solidFill>
              <a:cs typeface="+mn-ea"/>
              <a:sym typeface="+mn-lt"/>
            </a:endParaRPr>
          </a:p>
        </p:txBody>
      </p:sp>
      <p:sp>
        <p:nvSpPr>
          <p:cNvPr id="41" name="矩形 40"/>
          <p:cNvSpPr/>
          <p:nvPr/>
        </p:nvSpPr>
        <p:spPr>
          <a:xfrm rot="5400000">
            <a:off x="2749225" y="3992636"/>
            <a:ext cx="152148" cy="387108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accent5">
                  <a:lumMod val="75000"/>
                </a:schemeClr>
              </a:solidFill>
              <a:cs typeface="+mn-ea"/>
              <a:sym typeface="+mn-lt"/>
            </a:endParaRPr>
          </a:p>
        </p:txBody>
      </p:sp>
      <p:grpSp>
        <p:nvGrpSpPr>
          <p:cNvPr id="13" name="组合 12"/>
          <p:cNvGrpSpPr/>
          <p:nvPr/>
        </p:nvGrpSpPr>
        <p:grpSpPr>
          <a:xfrm>
            <a:off x="1384881" y="1975339"/>
            <a:ext cx="783759" cy="783759"/>
            <a:chOff x="7504635" y="3112377"/>
            <a:chExt cx="783759" cy="783759"/>
          </a:xfrm>
        </p:grpSpPr>
        <p:sp>
          <p:nvSpPr>
            <p:cNvPr id="14" name="椭圆 13"/>
            <p:cNvSpPr/>
            <p:nvPr/>
          </p:nvSpPr>
          <p:spPr bwMode="auto">
            <a:xfrm>
              <a:off x="7504635" y="3112377"/>
              <a:ext cx="783759" cy="783759"/>
            </a:xfrm>
            <a:prstGeom prst="ellipse">
              <a:avLst/>
            </a:prstGeom>
            <a:solidFill>
              <a:schemeClr val="accent3"/>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cs typeface="+mn-ea"/>
                <a:sym typeface="+mn-lt"/>
              </a:endParaRPr>
            </a:p>
          </p:txBody>
        </p:sp>
        <p:sp>
          <p:nvSpPr>
            <p:cNvPr id="15" name="椭圆 14"/>
            <p:cNvSpPr/>
            <p:nvPr/>
          </p:nvSpPr>
          <p:spPr bwMode="auto">
            <a:xfrm>
              <a:off x="7558118" y="3161969"/>
              <a:ext cx="676794" cy="676795"/>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cs typeface="+mn-ea"/>
                <a:sym typeface="+mn-lt"/>
              </a:endParaRPr>
            </a:p>
          </p:txBody>
        </p:sp>
        <p:sp>
          <p:nvSpPr>
            <p:cNvPr id="16" name="KSO_Shape"/>
            <p:cNvSpPr>
              <a:spLocks noChangeArrowheads="1"/>
            </p:cNvSpPr>
            <p:nvPr/>
          </p:nvSpPr>
          <p:spPr bwMode="auto">
            <a:xfrm>
              <a:off x="7631203" y="3338370"/>
              <a:ext cx="530623" cy="323010"/>
            </a:xfrm>
            <a:custGeom>
              <a:avLst/>
              <a:gdLst>
                <a:gd name="T0" fmla="*/ 2147483646 w 3931"/>
                <a:gd name="T1" fmla="*/ 2147483646 h 2392"/>
                <a:gd name="T2" fmla="*/ 2147483646 w 3931"/>
                <a:gd name="T3" fmla="*/ 2147483646 h 2392"/>
                <a:gd name="T4" fmla="*/ 2147483646 w 3931"/>
                <a:gd name="T5" fmla="*/ 2147483646 h 2392"/>
                <a:gd name="T6" fmla="*/ 2147483646 w 3931"/>
                <a:gd name="T7" fmla="*/ 2147483646 h 2392"/>
                <a:gd name="T8" fmla="*/ 2147483646 w 3931"/>
                <a:gd name="T9" fmla="*/ 2147483646 h 2392"/>
                <a:gd name="T10" fmla="*/ 2147483646 w 3931"/>
                <a:gd name="T11" fmla="*/ 2147483646 h 2392"/>
                <a:gd name="T12" fmla="*/ 2147483646 w 3931"/>
                <a:gd name="T13" fmla="*/ 2147483646 h 2392"/>
                <a:gd name="T14" fmla="*/ 2147483646 w 3931"/>
                <a:gd name="T15" fmla="*/ 2147483646 h 2392"/>
                <a:gd name="T16" fmla="*/ 2147483646 w 3931"/>
                <a:gd name="T17" fmla="*/ 2147483646 h 2392"/>
                <a:gd name="T18" fmla="*/ 2147483646 w 3931"/>
                <a:gd name="T19" fmla="*/ 2147483646 h 2392"/>
                <a:gd name="T20" fmla="*/ 2147483646 w 3931"/>
                <a:gd name="T21" fmla="*/ 2147483646 h 2392"/>
                <a:gd name="T22" fmla="*/ 2147483646 w 3931"/>
                <a:gd name="T23" fmla="*/ 2147483646 h 2392"/>
                <a:gd name="T24" fmla="*/ 2147483646 w 3931"/>
                <a:gd name="T25" fmla="*/ 2147483646 h 2392"/>
                <a:gd name="T26" fmla="*/ 0 w 3931"/>
                <a:gd name="T27" fmla="*/ 2147483646 h 2392"/>
                <a:gd name="T28" fmla="*/ 2147483646 w 3931"/>
                <a:gd name="T29" fmla="*/ 0 h 2392"/>
                <a:gd name="T30" fmla="*/ 2147483646 w 3931"/>
                <a:gd name="T31" fmla="*/ 2147483646 h 2392"/>
                <a:gd name="T32" fmla="*/ 2147483646 w 3931"/>
                <a:gd name="T33" fmla="*/ 2147483646 h 2392"/>
                <a:gd name="T34" fmla="*/ 2147483646 w 3931"/>
                <a:gd name="T35" fmla="*/ 2147483646 h 2392"/>
                <a:gd name="T36" fmla="*/ 2147483646 w 3931"/>
                <a:gd name="T37" fmla="*/ 2147483646 h 2392"/>
                <a:gd name="T38" fmla="*/ 2147483646 w 3931"/>
                <a:gd name="T39" fmla="*/ 2147483646 h 2392"/>
                <a:gd name="T40" fmla="*/ 2147483646 w 3931"/>
                <a:gd name="T41" fmla="*/ 2147483646 h 2392"/>
                <a:gd name="T42" fmla="*/ 2147483646 w 3931"/>
                <a:gd name="T43" fmla="*/ 2147483646 h 2392"/>
                <a:gd name="T44" fmla="*/ 2147483646 w 3931"/>
                <a:gd name="T45" fmla="*/ 2147483646 h 2392"/>
                <a:gd name="T46" fmla="*/ 2147483646 w 3931"/>
                <a:gd name="T47" fmla="*/ 2147483646 h 2392"/>
                <a:gd name="T48" fmla="*/ 2147483646 w 3931"/>
                <a:gd name="T49" fmla="*/ 2147483646 h 2392"/>
                <a:gd name="T50" fmla="*/ 2147483646 w 3931"/>
                <a:gd name="T51" fmla="*/ 2147483646 h 2392"/>
                <a:gd name="T52" fmla="*/ 2147483646 w 3931"/>
                <a:gd name="T53" fmla="*/ 2147483646 h 2392"/>
                <a:gd name="T54" fmla="*/ 2147483646 w 3931"/>
                <a:gd name="T55" fmla="*/ 2147483646 h 2392"/>
                <a:gd name="T56" fmla="*/ 2147483646 w 3931"/>
                <a:gd name="T57" fmla="*/ 2147483646 h 2392"/>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3931" h="2392">
                  <a:moveTo>
                    <a:pt x="3046" y="1287"/>
                  </a:moveTo>
                  <a:cubicBezTo>
                    <a:pt x="3046" y="1287"/>
                    <a:pt x="2618" y="850"/>
                    <a:pt x="2027" y="850"/>
                  </a:cubicBezTo>
                  <a:cubicBezTo>
                    <a:pt x="1450" y="850"/>
                    <a:pt x="880" y="1287"/>
                    <a:pt x="880" y="1287"/>
                  </a:cubicBezTo>
                  <a:cubicBezTo>
                    <a:pt x="560" y="1154"/>
                    <a:pt x="560" y="1154"/>
                    <a:pt x="560" y="1154"/>
                  </a:cubicBezTo>
                  <a:cubicBezTo>
                    <a:pt x="560" y="1546"/>
                    <a:pt x="560" y="1546"/>
                    <a:pt x="560" y="1546"/>
                  </a:cubicBezTo>
                  <a:cubicBezTo>
                    <a:pt x="610" y="1563"/>
                    <a:pt x="647" y="1610"/>
                    <a:pt x="647" y="1666"/>
                  </a:cubicBezTo>
                  <a:cubicBezTo>
                    <a:pt x="647" y="1723"/>
                    <a:pt x="609" y="1769"/>
                    <a:pt x="558" y="1786"/>
                  </a:cubicBezTo>
                  <a:cubicBezTo>
                    <a:pt x="653" y="2208"/>
                    <a:pt x="653" y="2208"/>
                    <a:pt x="653" y="2208"/>
                  </a:cubicBezTo>
                  <a:cubicBezTo>
                    <a:pt x="373" y="2208"/>
                    <a:pt x="373" y="2208"/>
                    <a:pt x="373" y="2208"/>
                  </a:cubicBezTo>
                  <a:cubicBezTo>
                    <a:pt x="469" y="1784"/>
                    <a:pt x="469" y="1784"/>
                    <a:pt x="469" y="1784"/>
                  </a:cubicBezTo>
                  <a:cubicBezTo>
                    <a:pt x="423" y="1764"/>
                    <a:pt x="391" y="1719"/>
                    <a:pt x="391" y="1666"/>
                  </a:cubicBezTo>
                  <a:cubicBezTo>
                    <a:pt x="391" y="1614"/>
                    <a:pt x="422" y="1570"/>
                    <a:pt x="466" y="1549"/>
                  </a:cubicBezTo>
                  <a:cubicBezTo>
                    <a:pt x="466" y="1115"/>
                    <a:pt x="466" y="1115"/>
                    <a:pt x="466" y="1115"/>
                  </a:cubicBezTo>
                  <a:cubicBezTo>
                    <a:pt x="0" y="920"/>
                    <a:pt x="0" y="920"/>
                    <a:pt x="0" y="920"/>
                  </a:cubicBezTo>
                  <a:cubicBezTo>
                    <a:pt x="2050" y="0"/>
                    <a:pt x="2050" y="0"/>
                    <a:pt x="2050" y="0"/>
                  </a:cubicBezTo>
                  <a:cubicBezTo>
                    <a:pt x="3931" y="932"/>
                    <a:pt x="3931" y="932"/>
                    <a:pt x="3931" y="932"/>
                  </a:cubicBezTo>
                  <a:lnTo>
                    <a:pt x="3046" y="1287"/>
                  </a:lnTo>
                  <a:close/>
                  <a:moveTo>
                    <a:pt x="2004" y="1072"/>
                  </a:moveTo>
                  <a:cubicBezTo>
                    <a:pt x="2598" y="1072"/>
                    <a:pt x="2929" y="1386"/>
                    <a:pt x="2929" y="1386"/>
                  </a:cubicBezTo>
                  <a:cubicBezTo>
                    <a:pt x="2929" y="2147"/>
                    <a:pt x="2929" y="2147"/>
                    <a:pt x="2929" y="2147"/>
                  </a:cubicBezTo>
                  <a:cubicBezTo>
                    <a:pt x="2929" y="2147"/>
                    <a:pt x="2586" y="2392"/>
                    <a:pt x="1957" y="2392"/>
                  </a:cubicBezTo>
                  <a:cubicBezTo>
                    <a:pt x="1328" y="2392"/>
                    <a:pt x="1099" y="2147"/>
                    <a:pt x="1099" y="2147"/>
                  </a:cubicBezTo>
                  <a:cubicBezTo>
                    <a:pt x="1099" y="1386"/>
                    <a:pt x="1099" y="1386"/>
                    <a:pt x="1099" y="1386"/>
                  </a:cubicBezTo>
                  <a:cubicBezTo>
                    <a:pt x="1099" y="1386"/>
                    <a:pt x="1410" y="1072"/>
                    <a:pt x="2004" y="1072"/>
                  </a:cubicBezTo>
                  <a:close/>
                  <a:moveTo>
                    <a:pt x="1992" y="2252"/>
                  </a:moveTo>
                  <a:cubicBezTo>
                    <a:pt x="2404" y="2252"/>
                    <a:pt x="2738" y="2168"/>
                    <a:pt x="2738" y="2066"/>
                  </a:cubicBezTo>
                  <a:cubicBezTo>
                    <a:pt x="2738" y="1963"/>
                    <a:pt x="2404" y="1879"/>
                    <a:pt x="1992" y="1879"/>
                  </a:cubicBezTo>
                  <a:cubicBezTo>
                    <a:pt x="1581" y="1879"/>
                    <a:pt x="1247" y="1963"/>
                    <a:pt x="1247" y="2066"/>
                  </a:cubicBezTo>
                  <a:cubicBezTo>
                    <a:pt x="1247" y="2168"/>
                    <a:pt x="1581" y="2252"/>
                    <a:pt x="1992" y="2252"/>
                  </a:cubicBezTo>
                  <a:close/>
                </a:path>
              </a:pathLst>
            </a:custGeom>
            <a:solidFill>
              <a:schemeClr val="accent3"/>
            </a:solidFill>
            <a:ln>
              <a:noFill/>
            </a:ln>
          </p:spPr>
          <p:txBody>
            <a:bodyPr anchor="ctr" anchorCtr="1"/>
            <a:lstStyle/>
            <a:p>
              <a:endParaRPr lang="zh-CN" altLang="en-US">
                <a:cs typeface="+mn-ea"/>
                <a:sym typeface="+mn-lt"/>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矩形 22"/>
          <p:cNvSpPr/>
          <p:nvPr/>
        </p:nvSpPr>
        <p:spPr>
          <a:xfrm>
            <a:off x="987137" y="3698099"/>
            <a:ext cx="633845" cy="448588"/>
          </a:xfrm>
          <a:custGeom>
            <a:avLst/>
            <a:gdLst>
              <a:gd name="connsiteX0" fmla="*/ 0 w 2351405"/>
              <a:gd name="connsiteY0" fmla="*/ 0 h 1821659"/>
              <a:gd name="connsiteX1" fmla="*/ 2351405 w 2351405"/>
              <a:gd name="connsiteY1" fmla="*/ 0 h 1821659"/>
              <a:gd name="connsiteX2" fmla="*/ 2351405 w 2351405"/>
              <a:gd name="connsiteY2" fmla="*/ 1821659 h 1821659"/>
              <a:gd name="connsiteX3" fmla="*/ 0 w 2351405"/>
              <a:gd name="connsiteY3" fmla="*/ 1821659 h 1821659"/>
              <a:gd name="connsiteX4" fmla="*/ 0 w 2351405"/>
              <a:gd name="connsiteY4" fmla="*/ 0 h 1821659"/>
              <a:gd name="connsiteX0-1" fmla="*/ 0 w 2351405"/>
              <a:gd name="connsiteY0-2" fmla="*/ 0 h 1821659"/>
              <a:gd name="connsiteX1-3" fmla="*/ 2351405 w 2351405"/>
              <a:gd name="connsiteY1-4" fmla="*/ 0 h 1821659"/>
              <a:gd name="connsiteX2-5" fmla="*/ 2351405 w 2351405"/>
              <a:gd name="connsiteY2-6" fmla="*/ 1821659 h 1821659"/>
              <a:gd name="connsiteX3-7" fmla="*/ 0 w 2351405"/>
              <a:gd name="connsiteY3-8" fmla="*/ 1821659 h 1821659"/>
              <a:gd name="connsiteX4-9" fmla="*/ 0 w 2351405"/>
              <a:gd name="connsiteY4-10" fmla="*/ 0 h 1821659"/>
              <a:gd name="connsiteX0-11" fmla="*/ 2351405 w 2442845"/>
              <a:gd name="connsiteY0-12" fmla="*/ 1821659 h 1913099"/>
              <a:gd name="connsiteX1-13" fmla="*/ 0 w 2442845"/>
              <a:gd name="connsiteY1-14" fmla="*/ 1821659 h 1913099"/>
              <a:gd name="connsiteX2-15" fmla="*/ 0 w 2442845"/>
              <a:gd name="connsiteY2-16" fmla="*/ 0 h 1913099"/>
              <a:gd name="connsiteX3-17" fmla="*/ 2351405 w 2442845"/>
              <a:gd name="connsiteY3-18" fmla="*/ 0 h 1913099"/>
              <a:gd name="connsiteX4-19" fmla="*/ 2442845 w 2442845"/>
              <a:gd name="connsiteY4-20" fmla="*/ 1913099 h 1913099"/>
              <a:gd name="connsiteX0-21" fmla="*/ 2351405 w 2359717"/>
              <a:gd name="connsiteY0-22" fmla="*/ 1821659 h 1821659"/>
              <a:gd name="connsiteX1-23" fmla="*/ 0 w 2359717"/>
              <a:gd name="connsiteY1-24" fmla="*/ 1821659 h 1821659"/>
              <a:gd name="connsiteX2-25" fmla="*/ 0 w 2359717"/>
              <a:gd name="connsiteY2-26" fmla="*/ 0 h 1821659"/>
              <a:gd name="connsiteX3-27" fmla="*/ 2351405 w 2359717"/>
              <a:gd name="connsiteY3-28" fmla="*/ 0 h 1821659"/>
              <a:gd name="connsiteX4-29" fmla="*/ 2359717 w 2359717"/>
              <a:gd name="connsiteY4-30" fmla="*/ 697362 h 1821659"/>
              <a:gd name="connsiteX0-31" fmla="*/ 990196 w 2359717"/>
              <a:gd name="connsiteY0-32" fmla="*/ 1811268 h 1821659"/>
              <a:gd name="connsiteX1-33" fmla="*/ 0 w 2359717"/>
              <a:gd name="connsiteY1-34" fmla="*/ 1821659 h 1821659"/>
              <a:gd name="connsiteX2-35" fmla="*/ 0 w 2359717"/>
              <a:gd name="connsiteY2-36" fmla="*/ 0 h 1821659"/>
              <a:gd name="connsiteX3-37" fmla="*/ 2351405 w 2359717"/>
              <a:gd name="connsiteY3-38" fmla="*/ 0 h 1821659"/>
              <a:gd name="connsiteX4-39" fmla="*/ 2359717 w 2359717"/>
              <a:gd name="connsiteY4-40" fmla="*/ 697362 h 1821659"/>
              <a:gd name="connsiteX0-41" fmla="*/ 484128 w 2359717"/>
              <a:gd name="connsiteY0-42" fmla="*/ 1811269 h 1821659"/>
              <a:gd name="connsiteX1-43" fmla="*/ 0 w 2359717"/>
              <a:gd name="connsiteY1-44" fmla="*/ 1821659 h 1821659"/>
              <a:gd name="connsiteX2-45" fmla="*/ 0 w 2359717"/>
              <a:gd name="connsiteY2-46" fmla="*/ 0 h 1821659"/>
              <a:gd name="connsiteX3-47" fmla="*/ 2351405 w 2359717"/>
              <a:gd name="connsiteY3-48" fmla="*/ 0 h 1821659"/>
              <a:gd name="connsiteX4-49" fmla="*/ 2359717 w 2359717"/>
              <a:gd name="connsiteY4-50" fmla="*/ 697362 h 1821659"/>
              <a:gd name="connsiteX0-51" fmla="*/ 484128 w 2359717"/>
              <a:gd name="connsiteY0-52" fmla="*/ 1811269 h 1821659"/>
              <a:gd name="connsiteX1-53" fmla="*/ 0 w 2359717"/>
              <a:gd name="connsiteY1-54" fmla="*/ 1821659 h 1821659"/>
              <a:gd name="connsiteX2-55" fmla="*/ 0 w 2359717"/>
              <a:gd name="connsiteY2-56" fmla="*/ 0 h 1821659"/>
              <a:gd name="connsiteX3-57" fmla="*/ 2351405 w 2359717"/>
              <a:gd name="connsiteY3-58" fmla="*/ 0 h 1821659"/>
              <a:gd name="connsiteX4-59" fmla="*/ 2359717 w 2359717"/>
              <a:gd name="connsiteY4-60" fmla="*/ 957987 h 182165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359717" h="1821659">
                <a:moveTo>
                  <a:pt x="484128" y="1811269"/>
                </a:moveTo>
                <a:lnTo>
                  <a:pt x="0" y="1821659"/>
                </a:lnTo>
                <a:lnTo>
                  <a:pt x="0" y="0"/>
                </a:lnTo>
                <a:lnTo>
                  <a:pt x="2351405" y="0"/>
                </a:lnTo>
                <a:cubicBezTo>
                  <a:pt x="2351405" y="607220"/>
                  <a:pt x="2359717" y="957987"/>
                  <a:pt x="2359717" y="957987"/>
                </a:cubicBezTo>
              </a:path>
            </a:pathLst>
          </a:custGeom>
          <a:noFill/>
          <a:ln w="571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pic>
        <p:nvPicPr>
          <p:cNvPr id="12" name="图片 11" descr="图片包含 喷泉, 户外, 温泉, 水&#10;&#10;描述已自动生成"/>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39468" y="1425912"/>
            <a:ext cx="2712902" cy="2028705"/>
          </a:xfrm>
          <a:prstGeom prst="rect">
            <a:avLst/>
          </a:prstGeom>
          <a:ln>
            <a:noFill/>
          </a:ln>
          <a:effectLst>
            <a:outerShdw blurRad="292100" dist="139700" dir="2700000" algn="tl" rotWithShape="0">
              <a:srgbClr val="333333">
                <a:alpha val="65000"/>
              </a:srgbClr>
            </a:outerShdw>
          </a:effectLst>
          <a:scene3d>
            <a:camera prst="isometricTopUp">
              <a:rot lat="0" lon="0" rev="0"/>
            </a:camera>
            <a:lightRig rig="threePt" dir="t"/>
          </a:scene3d>
        </p:spPr>
      </p:pic>
      <p:pic>
        <p:nvPicPr>
          <p:cNvPr id="14" name="图片 13"/>
          <p:cNvPicPr>
            <a:picLocks noChangeAspect="1"/>
          </p:cNvPicPr>
          <p:nvPr/>
        </p:nvPicPr>
        <p:blipFill rotWithShape="1">
          <a:blip r:embed="rId4" cstate="print">
            <a:extLst>
              <a:ext uri="{28A0092B-C50C-407E-A947-70E740481C1C}">
                <a14:useLocalDpi xmlns:a14="http://schemas.microsoft.com/office/drawing/2010/main" val="0"/>
              </a:ext>
            </a:extLst>
          </a:blip>
          <a:srcRect l="918" r="8060"/>
          <a:stretch>
            <a:fillRect/>
          </a:stretch>
        </p:blipFill>
        <p:spPr>
          <a:xfrm>
            <a:off x="7452370" y="1425912"/>
            <a:ext cx="2785984" cy="2040494"/>
          </a:xfrm>
          <a:prstGeom prst="rect">
            <a:avLst/>
          </a:prstGeom>
          <a:ln>
            <a:noFill/>
          </a:ln>
          <a:effectLst>
            <a:outerShdw blurRad="292100" dist="139700" dir="2700000" algn="tl" rotWithShape="0">
              <a:srgbClr val="333333">
                <a:alpha val="65000"/>
              </a:srgbClr>
            </a:outerShdw>
          </a:effectLst>
          <a:scene3d>
            <a:camera prst="isometricTopUp">
              <a:rot lat="0" lon="0" rev="0"/>
            </a:camera>
            <a:lightRig rig="threePt" dir="t"/>
          </a:scene3d>
        </p:spPr>
      </p:pic>
      <p:pic>
        <p:nvPicPr>
          <p:cNvPr id="24" name="图片 23"/>
          <p:cNvPicPr>
            <a:picLocks noChangeAspect="1"/>
          </p:cNvPicPr>
          <p:nvPr/>
        </p:nvPicPr>
        <p:blipFill rotWithShape="1">
          <a:blip r:embed="rId5" cstate="print">
            <a:extLst>
              <a:ext uri="{28A0092B-C50C-407E-A947-70E740481C1C}">
                <a14:useLocalDpi xmlns:a14="http://schemas.microsoft.com/office/drawing/2010/main" val="0"/>
              </a:ext>
            </a:extLst>
          </a:blip>
          <a:srcRect l="13925"/>
          <a:stretch>
            <a:fillRect/>
          </a:stretch>
        </p:blipFill>
        <p:spPr>
          <a:xfrm>
            <a:off x="-1102354" y="1426961"/>
            <a:ext cx="3080817" cy="2014176"/>
          </a:xfrm>
          <a:prstGeom prst="rect">
            <a:avLst/>
          </a:prstGeom>
          <a:ln>
            <a:noFill/>
          </a:ln>
          <a:effectLst>
            <a:outerShdw blurRad="292100" dist="139700" dir="2700000" algn="tl" rotWithShape="0">
              <a:srgbClr val="333333">
                <a:alpha val="65000"/>
              </a:srgbClr>
            </a:outerShdw>
          </a:effectLst>
        </p:spPr>
      </p:pic>
      <p:pic>
        <p:nvPicPr>
          <p:cNvPr id="27" name="图片 26" descr="图片包含 户外, 水, 天空, 河流&#10;&#10;描述已自动生成"/>
          <p:cNvPicPr>
            <a:picLocks noChangeAspect="1"/>
          </p:cNvPicPr>
          <p:nvPr/>
        </p:nvPicPr>
        <p:blipFill rotWithShape="1">
          <a:blip r:embed="rId6" cstate="print">
            <a:extLst>
              <a:ext uri="{28A0092B-C50C-407E-A947-70E740481C1C}">
                <a14:useLocalDpi xmlns:a14="http://schemas.microsoft.com/office/drawing/2010/main" val="0"/>
              </a:ext>
            </a:extLst>
          </a:blip>
          <a:srcRect l="18186" t="837" r="6526" b="-837"/>
          <a:stretch>
            <a:fillRect/>
          </a:stretch>
        </p:blipFill>
        <p:spPr>
          <a:xfrm>
            <a:off x="1978463" y="1418646"/>
            <a:ext cx="2750996" cy="2055960"/>
          </a:xfrm>
          <a:prstGeom prst="rect">
            <a:avLst/>
          </a:prstGeom>
          <a:ln>
            <a:noFill/>
          </a:ln>
          <a:effectLst>
            <a:outerShdw blurRad="292100" dist="139700" dir="2700000" algn="tl" rotWithShape="0">
              <a:srgbClr val="333333">
                <a:alpha val="65000"/>
              </a:srgbClr>
            </a:outerShdw>
          </a:effectLst>
        </p:spPr>
      </p:pic>
      <p:pic>
        <p:nvPicPr>
          <p:cNvPr id="35" name="图片 34"/>
          <p:cNvPicPr>
            <a:picLocks noChangeAspect="1"/>
          </p:cNvPicPr>
          <p:nvPr/>
        </p:nvPicPr>
        <p:blipFill rotWithShape="1">
          <a:blip r:embed="rId7" cstate="print">
            <a:extLst>
              <a:ext uri="{28A0092B-C50C-407E-A947-70E740481C1C}">
                <a14:useLocalDpi xmlns:a14="http://schemas.microsoft.com/office/drawing/2010/main" val="0"/>
              </a:ext>
            </a:extLst>
          </a:blip>
          <a:srcRect r="12359"/>
          <a:stretch>
            <a:fillRect/>
          </a:stretch>
        </p:blipFill>
        <p:spPr>
          <a:xfrm>
            <a:off x="10150465" y="1418405"/>
            <a:ext cx="2688085" cy="2044381"/>
          </a:xfrm>
          <a:prstGeom prst="rect">
            <a:avLst/>
          </a:prstGeom>
          <a:ln>
            <a:noFill/>
          </a:ln>
          <a:effectLst>
            <a:outerShdw blurRad="292100" dist="139700" dir="2700000" algn="tl" rotWithShape="0">
              <a:srgbClr val="333333">
                <a:alpha val="65000"/>
              </a:srgbClr>
            </a:outerShdw>
          </a:effectLst>
        </p:spPr>
      </p:pic>
      <p:pic>
        <p:nvPicPr>
          <p:cNvPr id="21" name="图片 2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981607" y="334088"/>
            <a:ext cx="2688085" cy="638420"/>
          </a:xfrm>
          <a:prstGeom prst="rect">
            <a:avLst/>
          </a:prstGeom>
        </p:spPr>
      </p:pic>
      <p:sp>
        <p:nvSpPr>
          <p:cNvPr id="2" name="矩形 1"/>
          <p:cNvSpPr/>
          <p:nvPr/>
        </p:nvSpPr>
        <p:spPr>
          <a:xfrm>
            <a:off x="1143832" y="3922393"/>
            <a:ext cx="2557110" cy="584775"/>
          </a:xfrm>
          <a:prstGeom prst="rect">
            <a:avLst/>
          </a:prstGeom>
        </p:spPr>
        <p:txBody>
          <a:bodyPr wrap="none">
            <a:spAutoFit/>
          </a:bodyPr>
          <a:lstStyle/>
          <a:p>
            <a:r>
              <a:rPr lang="zh-CN" altLang="en-US" sz="3200" spc="500" dirty="0">
                <a:latin typeface="华文中宋" panose="02010600040101010101" pitchFamily="2" charset="-122"/>
                <a:ea typeface="华文中宋" panose="02010600040101010101" pitchFamily="2" charset="-122"/>
                <a:cs typeface="+mn-ea"/>
                <a:sym typeface="+mn-lt"/>
              </a:rPr>
              <a:t>遇到的问题</a:t>
            </a:r>
            <a:endParaRPr lang="zh-CN" altLang="en-US" sz="3200" dirty="0">
              <a:cs typeface="+mn-ea"/>
              <a:sym typeface="+mn-lt"/>
            </a:endParaRPr>
          </a:p>
        </p:txBody>
      </p:sp>
      <p:sp>
        <p:nvSpPr>
          <p:cNvPr id="11" name="矩形 10"/>
          <p:cNvSpPr/>
          <p:nvPr/>
        </p:nvSpPr>
        <p:spPr>
          <a:xfrm rot="5400000">
            <a:off x="2585470" y="-828103"/>
            <a:ext cx="45719" cy="387108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accent5">
                  <a:lumMod val="75000"/>
                </a:schemeClr>
              </a:solidFill>
              <a:cs typeface="+mn-ea"/>
              <a:sym typeface="+mn-lt"/>
            </a:endParaRPr>
          </a:p>
        </p:txBody>
      </p:sp>
      <p:sp>
        <p:nvSpPr>
          <p:cNvPr id="13" name="文本框 12"/>
          <p:cNvSpPr txBox="1"/>
          <p:nvPr/>
        </p:nvSpPr>
        <p:spPr>
          <a:xfrm>
            <a:off x="1326579" y="477082"/>
            <a:ext cx="3159839" cy="461665"/>
          </a:xfrm>
          <a:prstGeom prst="rect">
            <a:avLst/>
          </a:prstGeom>
          <a:noFill/>
        </p:spPr>
        <p:txBody>
          <a:bodyPr wrap="none" rtlCol="0">
            <a:spAutoFit/>
          </a:bodyPr>
          <a:lstStyle/>
          <a:p>
            <a:r>
              <a:rPr lang="zh-CN" altLang="en-US" sz="2400" spc="500" dirty="0">
                <a:latin typeface="华文中宋" panose="02010600040101010101" pitchFamily="2" charset="-122"/>
                <a:ea typeface="华文中宋" panose="02010600040101010101" pitchFamily="2" charset="-122"/>
                <a:cs typeface="+mn-ea"/>
                <a:sym typeface="+mn-lt"/>
              </a:rPr>
              <a:t>实验中遇到的问题</a:t>
            </a:r>
          </a:p>
        </p:txBody>
      </p:sp>
      <p:grpSp>
        <p:nvGrpSpPr>
          <p:cNvPr id="15" name="组合 14"/>
          <p:cNvGrpSpPr/>
          <p:nvPr/>
        </p:nvGrpSpPr>
        <p:grpSpPr>
          <a:xfrm>
            <a:off x="660401" y="406644"/>
            <a:ext cx="609356" cy="609356"/>
            <a:chOff x="7504635" y="3112377"/>
            <a:chExt cx="783759" cy="783759"/>
          </a:xfrm>
        </p:grpSpPr>
        <p:sp>
          <p:nvSpPr>
            <p:cNvPr id="16" name="椭圆 15"/>
            <p:cNvSpPr/>
            <p:nvPr/>
          </p:nvSpPr>
          <p:spPr bwMode="auto">
            <a:xfrm>
              <a:off x="7504635" y="3112377"/>
              <a:ext cx="783759" cy="783759"/>
            </a:xfrm>
            <a:prstGeom prst="ellipse">
              <a:avLst/>
            </a:prstGeom>
            <a:solidFill>
              <a:schemeClr val="accent3"/>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cs typeface="+mn-ea"/>
                <a:sym typeface="+mn-lt"/>
              </a:endParaRPr>
            </a:p>
          </p:txBody>
        </p:sp>
        <p:sp>
          <p:nvSpPr>
            <p:cNvPr id="17" name="椭圆 16"/>
            <p:cNvSpPr/>
            <p:nvPr/>
          </p:nvSpPr>
          <p:spPr bwMode="auto">
            <a:xfrm>
              <a:off x="7558118" y="3161969"/>
              <a:ext cx="676794" cy="676795"/>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cs typeface="+mn-ea"/>
                <a:sym typeface="+mn-lt"/>
              </a:endParaRPr>
            </a:p>
          </p:txBody>
        </p:sp>
        <p:sp>
          <p:nvSpPr>
            <p:cNvPr id="18" name="KSO_Shape"/>
            <p:cNvSpPr>
              <a:spLocks noChangeArrowheads="1"/>
            </p:cNvSpPr>
            <p:nvPr/>
          </p:nvSpPr>
          <p:spPr bwMode="auto">
            <a:xfrm>
              <a:off x="7631203" y="3338370"/>
              <a:ext cx="530623" cy="323010"/>
            </a:xfrm>
            <a:custGeom>
              <a:avLst/>
              <a:gdLst>
                <a:gd name="T0" fmla="*/ 2147483646 w 3931"/>
                <a:gd name="T1" fmla="*/ 2147483646 h 2392"/>
                <a:gd name="T2" fmla="*/ 2147483646 w 3931"/>
                <a:gd name="T3" fmla="*/ 2147483646 h 2392"/>
                <a:gd name="T4" fmla="*/ 2147483646 w 3931"/>
                <a:gd name="T5" fmla="*/ 2147483646 h 2392"/>
                <a:gd name="T6" fmla="*/ 2147483646 w 3931"/>
                <a:gd name="T7" fmla="*/ 2147483646 h 2392"/>
                <a:gd name="T8" fmla="*/ 2147483646 w 3931"/>
                <a:gd name="T9" fmla="*/ 2147483646 h 2392"/>
                <a:gd name="T10" fmla="*/ 2147483646 w 3931"/>
                <a:gd name="T11" fmla="*/ 2147483646 h 2392"/>
                <a:gd name="T12" fmla="*/ 2147483646 w 3931"/>
                <a:gd name="T13" fmla="*/ 2147483646 h 2392"/>
                <a:gd name="T14" fmla="*/ 2147483646 w 3931"/>
                <a:gd name="T15" fmla="*/ 2147483646 h 2392"/>
                <a:gd name="T16" fmla="*/ 2147483646 w 3931"/>
                <a:gd name="T17" fmla="*/ 2147483646 h 2392"/>
                <a:gd name="T18" fmla="*/ 2147483646 w 3931"/>
                <a:gd name="T19" fmla="*/ 2147483646 h 2392"/>
                <a:gd name="T20" fmla="*/ 2147483646 w 3931"/>
                <a:gd name="T21" fmla="*/ 2147483646 h 2392"/>
                <a:gd name="T22" fmla="*/ 2147483646 w 3931"/>
                <a:gd name="T23" fmla="*/ 2147483646 h 2392"/>
                <a:gd name="T24" fmla="*/ 2147483646 w 3931"/>
                <a:gd name="T25" fmla="*/ 2147483646 h 2392"/>
                <a:gd name="T26" fmla="*/ 0 w 3931"/>
                <a:gd name="T27" fmla="*/ 2147483646 h 2392"/>
                <a:gd name="T28" fmla="*/ 2147483646 w 3931"/>
                <a:gd name="T29" fmla="*/ 0 h 2392"/>
                <a:gd name="T30" fmla="*/ 2147483646 w 3931"/>
                <a:gd name="T31" fmla="*/ 2147483646 h 2392"/>
                <a:gd name="T32" fmla="*/ 2147483646 w 3931"/>
                <a:gd name="T33" fmla="*/ 2147483646 h 2392"/>
                <a:gd name="T34" fmla="*/ 2147483646 w 3931"/>
                <a:gd name="T35" fmla="*/ 2147483646 h 2392"/>
                <a:gd name="T36" fmla="*/ 2147483646 w 3931"/>
                <a:gd name="T37" fmla="*/ 2147483646 h 2392"/>
                <a:gd name="T38" fmla="*/ 2147483646 w 3931"/>
                <a:gd name="T39" fmla="*/ 2147483646 h 2392"/>
                <a:gd name="T40" fmla="*/ 2147483646 w 3931"/>
                <a:gd name="T41" fmla="*/ 2147483646 h 2392"/>
                <a:gd name="T42" fmla="*/ 2147483646 w 3931"/>
                <a:gd name="T43" fmla="*/ 2147483646 h 2392"/>
                <a:gd name="T44" fmla="*/ 2147483646 w 3931"/>
                <a:gd name="T45" fmla="*/ 2147483646 h 2392"/>
                <a:gd name="T46" fmla="*/ 2147483646 w 3931"/>
                <a:gd name="T47" fmla="*/ 2147483646 h 2392"/>
                <a:gd name="T48" fmla="*/ 2147483646 w 3931"/>
                <a:gd name="T49" fmla="*/ 2147483646 h 2392"/>
                <a:gd name="T50" fmla="*/ 2147483646 w 3931"/>
                <a:gd name="T51" fmla="*/ 2147483646 h 2392"/>
                <a:gd name="T52" fmla="*/ 2147483646 w 3931"/>
                <a:gd name="T53" fmla="*/ 2147483646 h 2392"/>
                <a:gd name="T54" fmla="*/ 2147483646 w 3931"/>
                <a:gd name="T55" fmla="*/ 2147483646 h 2392"/>
                <a:gd name="T56" fmla="*/ 2147483646 w 3931"/>
                <a:gd name="T57" fmla="*/ 2147483646 h 2392"/>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3931" h="2392">
                  <a:moveTo>
                    <a:pt x="3046" y="1287"/>
                  </a:moveTo>
                  <a:cubicBezTo>
                    <a:pt x="3046" y="1287"/>
                    <a:pt x="2618" y="850"/>
                    <a:pt x="2027" y="850"/>
                  </a:cubicBezTo>
                  <a:cubicBezTo>
                    <a:pt x="1450" y="850"/>
                    <a:pt x="880" y="1287"/>
                    <a:pt x="880" y="1287"/>
                  </a:cubicBezTo>
                  <a:cubicBezTo>
                    <a:pt x="560" y="1154"/>
                    <a:pt x="560" y="1154"/>
                    <a:pt x="560" y="1154"/>
                  </a:cubicBezTo>
                  <a:cubicBezTo>
                    <a:pt x="560" y="1546"/>
                    <a:pt x="560" y="1546"/>
                    <a:pt x="560" y="1546"/>
                  </a:cubicBezTo>
                  <a:cubicBezTo>
                    <a:pt x="610" y="1563"/>
                    <a:pt x="647" y="1610"/>
                    <a:pt x="647" y="1666"/>
                  </a:cubicBezTo>
                  <a:cubicBezTo>
                    <a:pt x="647" y="1723"/>
                    <a:pt x="609" y="1769"/>
                    <a:pt x="558" y="1786"/>
                  </a:cubicBezTo>
                  <a:cubicBezTo>
                    <a:pt x="653" y="2208"/>
                    <a:pt x="653" y="2208"/>
                    <a:pt x="653" y="2208"/>
                  </a:cubicBezTo>
                  <a:cubicBezTo>
                    <a:pt x="373" y="2208"/>
                    <a:pt x="373" y="2208"/>
                    <a:pt x="373" y="2208"/>
                  </a:cubicBezTo>
                  <a:cubicBezTo>
                    <a:pt x="469" y="1784"/>
                    <a:pt x="469" y="1784"/>
                    <a:pt x="469" y="1784"/>
                  </a:cubicBezTo>
                  <a:cubicBezTo>
                    <a:pt x="423" y="1764"/>
                    <a:pt x="391" y="1719"/>
                    <a:pt x="391" y="1666"/>
                  </a:cubicBezTo>
                  <a:cubicBezTo>
                    <a:pt x="391" y="1614"/>
                    <a:pt x="422" y="1570"/>
                    <a:pt x="466" y="1549"/>
                  </a:cubicBezTo>
                  <a:cubicBezTo>
                    <a:pt x="466" y="1115"/>
                    <a:pt x="466" y="1115"/>
                    <a:pt x="466" y="1115"/>
                  </a:cubicBezTo>
                  <a:cubicBezTo>
                    <a:pt x="0" y="920"/>
                    <a:pt x="0" y="920"/>
                    <a:pt x="0" y="920"/>
                  </a:cubicBezTo>
                  <a:cubicBezTo>
                    <a:pt x="2050" y="0"/>
                    <a:pt x="2050" y="0"/>
                    <a:pt x="2050" y="0"/>
                  </a:cubicBezTo>
                  <a:cubicBezTo>
                    <a:pt x="3931" y="932"/>
                    <a:pt x="3931" y="932"/>
                    <a:pt x="3931" y="932"/>
                  </a:cubicBezTo>
                  <a:lnTo>
                    <a:pt x="3046" y="1287"/>
                  </a:lnTo>
                  <a:close/>
                  <a:moveTo>
                    <a:pt x="2004" y="1072"/>
                  </a:moveTo>
                  <a:cubicBezTo>
                    <a:pt x="2598" y="1072"/>
                    <a:pt x="2929" y="1386"/>
                    <a:pt x="2929" y="1386"/>
                  </a:cubicBezTo>
                  <a:cubicBezTo>
                    <a:pt x="2929" y="2147"/>
                    <a:pt x="2929" y="2147"/>
                    <a:pt x="2929" y="2147"/>
                  </a:cubicBezTo>
                  <a:cubicBezTo>
                    <a:pt x="2929" y="2147"/>
                    <a:pt x="2586" y="2392"/>
                    <a:pt x="1957" y="2392"/>
                  </a:cubicBezTo>
                  <a:cubicBezTo>
                    <a:pt x="1328" y="2392"/>
                    <a:pt x="1099" y="2147"/>
                    <a:pt x="1099" y="2147"/>
                  </a:cubicBezTo>
                  <a:cubicBezTo>
                    <a:pt x="1099" y="1386"/>
                    <a:pt x="1099" y="1386"/>
                    <a:pt x="1099" y="1386"/>
                  </a:cubicBezTo>
                  <a:cubicBezTo>
                    <a:pt x="1099" y="1386"/>
                    <a:pt x="1410" y="1072"/>
                    <a:pt x="2004" y="1072"/>
                  </a:cubicBezTo>
                  <a:close/>
                  <a:moveTo>
                    <a:pt x="1992" y="2252"/>
                  </a:moveTo>
                  <a:cubicBezTo>
                    <a:pt x="2404" y="2252"/>
                    <a:pt x="2738" y="2168"/>
                    <a:pt x="2738" y="2066"/>
                  </a:cubicBezTo>
                  <a:cubicBezTo>
                    <a:pt x="2738" y="1963"/>
                    <a:pt x="2404" y="1879"/>
                    <a:pt x="1992" y="1879"/>
                  </a:cubicBezTo>
                  <a:cubicBezTo>
                    <a:pt x="1581" y="1879"/>
                    <a:pt x="1247" y="1963"/>
                    <a:pt x="1247" y="2066"/>
                  </a:cubicBezTo>
                  <a:cubicBezTo>
                    <a:pt x="1247" y="2168"/>
                    <a:pt x="1581" y="2252"/>
                    <a:pt x="1992" y="2252"/>
                  </a:cubicBezTo>
                  <a:close/>
                </a:path>
              </a:pathLst>
            </a:custGeom>
            <a:solidFill>
              <a:schemeClr val="accent3"/>
            </a:solidFill>
            <a:ln>
              <a:noFill/>
            </a:ln>
          </p:spPr>
          <p:txBody>
            <a:bodyPr anchor="ctr" anchorCtr="1"/>
            <a:lstStyle/>
            <a:p>
              <a:endParaRPr lang="zh-CN" altLang="en-US">
                <a:cs typeface="+mn-ea"/>
                <a:sym typeface="+mn-lt"/>
              </a:endParaRPr>
            </a:p>
          </p:txBody>
        </p:sp>
      </p:grpSp>
      <p:sp>
        <p:nvSpPr>
          <p:cNvPr id="4" name="文本框 3"/>
          <p:cNvSpPr txBox="1"/>
          <p:nvPr/>
        </p:nvSpPr>
        <p:spPr>
          <a:xfrm>
            <a:off x="1269365" y="4550317"/>
            <a:ext cx="10158095" cy="1738630"/>
          </a:xfrm>
          <a:prstGeom prst="rect">
            <a:avLst/>
          </a:prstGeom>
          <a:noFill/>
        </p:spPr>
        <p:txBody>
          <a:bodyPr wrap="square" rtlCol="0">
            <a:noAutofit/>
          </a:bodyPr>
          <a:lstStyle/>
          <a:p>
            <a:pPr marL="457200" indent="-457200">
              <a:buAutoNum type="arabicPeriod"/>
            </a:pPr>
            <a:r>
              <a:rPr lang="zh-CN" altLang="en-US" sz="2000" dirty="0">
                <a:latin typeface="华文中宋" panose="02010600040101010101" pitchFamily="2" charset="-122"/>
                <a:ea typeface="华文中宋" panose="02010600040101010101" pitchFamily="2" charset="-122"/>
              </a:rPr>
              <a:t>蓝牙模块开关问题</a:t>
            </a:r>
            <a:r>
              <a:rPr lang="en-US" altLang="zh-CN" sz="2000" dirty="0">
                <a:latin typeface="华文中宋" panose="02010600040101010101" pitchFamily="2" charset="-122"/>
                <a:ea typeface="华文中宋" panose="02010600040101010101" pitchFamily="2" charset="-122"/>
              </a:rPr>
              <a:t>——</a:t>
            </a:r>
            <a:r>
              <a:rPr lang="zh-CN" altLang="en-US" sz="2000" dirty="0">
                <a:latin typeface="华文中宋" panose="02010600040101010101" pitchFamily="2" charset="-122"/>
                <a:ea typeface="华文中宋" panose="02010600040101010101" pitchFamily="2" charset="-122"/>
              </a:rPr>
              <a:t>怎么连不上？</a:t>
            </a:r>
            <a:endParaRPr lang="en-US" altLang="zh-CN" sz="2000" dirty="0">
              <a:latin typeface="华文中宋" panose="02010600040101010101" pitchFamily="2" charset="-122"/>
              <a:ea typeface="华文中宋" panose="02010600040101010101" pitchFamily="2" charset="-122"/>
            </a:endParaRPr>
          </a:p>
          <a:p>
            <a:pPr marL="457200" indent="-457200">
              <a:buAutoNum type="arabicPeriod"/>
            </a:pPr>
            <a:r>
              <a:rPr lang="zh-CN" altLang="en-US" sz="2000" dirty="0">
                <a:latin typeface="华文中宋" panose="02010600040101010101" pitchFamily="2" charset="-122"/>
                <a:ea typeface="华文中宋" panose="02010600040101010101" pitchFamily="2" charset="-122"/>
              </a:rPr>
              <a:t>通信失败（接收不到手机发送的内容）</a:t>
            </a:r>
            <a:r>
              <a:rPr lang="en-US" altLang="zh-CN" sz="2000" dirty="0">
                <a:latin typeface="华文中宋" panose="02010600040101010101" pitchFamily="2" charset="-122"/>
                <a:ea typeface="华文中宋" panose="02010600040101010101" pitchFamily="2" charset="-122"/>
              </a:rPr>
              <a:t>——AXI </a:t>
            </a:r>
            <a:r>
              <a:rPr lang="en-US" altLang="zh-CN" sz="2000" dirty="0" err="1">
                <a:latin typeface="华文中宋" panose="02010600040101010101" pitchFamily="2" charset="-122"/>
                <a:ea typeface="华文中宋" panose="02010600040101010101" pitchFamily="2" charset="-122"/>
              </a:rPr>
              <a:t>bluetooth</a:t>
            </a:r>
            <a:r>
              <a:rPr lang="zh-CN" altLang="en-US" sz="2000" dirty="0">
                <a:latin typeface="华文中宋" panose="02010600040101010101" pitchFamily="2" charset="-122"/>
                <a:ea typeface="华文中宋" panose="02010600040101010101" pitchFamily="2" charset="-122"/>
              </a:rPr>
              <a:t>封装出现问题</a:t>
            </a:r>
            <a:endParaRPr lang="en-US" altLang="zh-CN" sz="2000" dirty="0">
              <a:latin typeface="华文中宋" panose="02010600040101010101" pitchFamily="2" charset="-122"/>
              <a:ea typeface="华文中宋" panose="02010600040101010101" pitchFamily="2" charset="-122"/>
            </a:endParaRPr>
          </a:p>
          <a:p>
            <a:pPr marL="457200" indent="-457200">
              <a:buAutoNum type="arabicPeriod"/>
            </a:pPr>
            <a:r>
              <a:rPr lang="zh-CN" altLang="en-US" sz="2000" dirty="0">
                <a:latin typeface="华文中宋" panose="02010600040101010101" pitchFamily="2" charset="-122"/>
                <a:ea typeface="华文中宋" panose="02010600040101010101" pitchFamily="2" charset="-122"/>
              </a:rPr>
              <a:t>如何区分不同类型的信息</a:t>
            </a:r>
            <a:r>
              <a:rPr lang="en-US" altLang="zh-CN" sz="2000" dirty="0">
                <a:latin typeface="华文中宋" panose="02010600040101010101" pitchFamily="2" charset="-122"/>
                <a:ea typeface="华文中宋" panose="02010600040101010101" pitchFamily="2" charset="-122"/>
              </a:rPr>
              <a:t>——</a:t>
            </a:r>
            <a:r>
              <a:rPr lang="zh-CN" altLang="en-US" sz="2000" dirty="0">
                <a:latin typeface="华文中宋" panose="02010600040101010101" pitchFamily="2" charset="-122"/>
                <a:ea typeface="华文中宋" panose="02010600040101010101" pitchFamily="2" charset="-122"/>
              </a:rPr>
              <a:t>图片</a:t>
            </a:r>
            <a:r>
              <a:rPr lang="en-US" altLang="zh-CN" sz="2000" dirty="0">
                <a:latin typeface="华文中宋" panose="02010600040101010101" pitchFamily="2" charset="-122"/>
                <a:ea typeface="华文中宋" panose="02010600040101010101" pitchFamily="2" charset="-122"/>
              </a:rPr>
              <a:t>or</a:t>
            </a:r>
            <a:r>
              <a:rPr lang="zh-CN" altLang="en-US" sz="2000" dirty="0">
                <a:latin typeface="华文中宋" panose="02010600040101010101" pitchFamily="2" charset="-122"/>
                <a:ea typeface="华文中宋" panose="02010600040101010101" pitchFamily="2" charset="-122"/>
              </a:rPr>
              <a:t>中文？</a:t>
            </a:r>
            <a:endParaRPr lang="en-US" altLang="zh-CN" sz="2000" dirty="0">
              <a:latin typeface="华文中宋" panose="02010600040101010101" pitchFamily="2" charset="-122"/>
              <a:ea typeface="华文中宋" panose="02010600040101010101" pitchFamily="2" charset="-122"/>
            </a:endParaRPr>
          </a:p>
          <a:p>
            <a:pPr marL="457200" indent="-457200">
              <a:buAutoNum type="arabicPeriod"/>
            </a:pPr>
            <a:r>
              <a:rPr lang="zh-CN" altLang="en-US" sz="2000" dirty="0">
                <a:latin typeface="华文中宋" panose="02010600040101010101" pitchFamily="2" charset="-122"/>
                <a:ea typeface="华文中宋" panose="02010600040101010101" pitchFamily="2" charset="-122"/>
              </a:rPr>
              <a:t>一些琐碎的问题</a:t>
            </a:r>
            <a:r>
              <a:rPr lang="en-US" altLang="zh-CN" sz="2000" dirty="0">
                <a:latin typeface="华文中宋" panose="02010600040101010101" pitchFamily="2" charset="-122"/>
                <a:ea typeface="华文中宋" panose="02010600040101010101" pitchFamily="2" charset="-122"/>
              </a:rPr>
              <a:t>——</a:t>
            </a:r>
            <a:r>
              <a:rPr lang="zh-CN" altLang="en-US" sz="2000" dirty="0">
                <a:latin typeface="华文中宋" panose="02010600040101010101" pitchFamily="2" charset="-122"/>
                <a:ea typeface="华文中宋" panose="02010600040101010101" pitchFamily="2" charset="-122"/>
              </a:rPr>
              <a:t>引脚约束、</a:t>
            </a:r>
            <a:r>
              <a:rPr lang="en-US" altLang="zh-CN" sz="2000" dirty="0">
                <a:latin typeface="华文中宋" panose="02010600040101010101" pitchFamily="2" charset="-122"/>
                <a:ea typeface="华文中宋" panose="02010600040101010101" pitchFamily="2" charset="-122"/>
              </a:rPr>
              <a:t>IP</a:t>
            </a:r>
            <a:r>
              <a:rPr lang="zh-CN" altLang="en-US" sz="2000" dirty="0">
                <a:latin typeface="华文中宋" panose="02010600040101010101" pitchFamily="2" charset="-122"/>
                <a:ea typeface="华文中宋" panose="02010600040101010101" pitchFamily="2" charset="-122"/>
              </a:rPr>
              <a:t>核的配置</a:t>
            </a:r>
            <a:r>
              <a:rPr lang="en-US" altLang="zh-CN" sz="2000" dirty="0">
                <a:latin typeface="华文中宋" panose="02010600040101010101" pitchFamily="2" charset="-122"/>
                <a:ea typeface="华文中宋" panose="02010600040101010101" pitchFamily="2" charset="-122"/>
              </a:rPr>
              <a:t>……</a:t>
            </a:r>
          </a:p>
          <a:p>
            <a:pPr marL="457200" indent="-457200">
              <a:buAutoNum type="arabicPeriod"/>
            </a:pPr>
            <a:endParaRPr lang="en-US" altLang="zh-CN" sz="2000" dirty="0">
              <a:latin typeface="华文中宋" panose="02010600040101010101" pitchFamily="2" charset="-122"/>
              <a:ea typeface="华文中宋" panose="02010600040101010101" pitchFamily="2" charset="-122"/>
            </a:endParaRPr>
          </a:p>
          <a:p>
            <a:pPr marL="457200" indent="-457200">
              <a:buAutoNum type="arabicPeriod"/>
            </a:pPr>
            <a:endParaRPr lang="zh-CN" altLang="en-US" sz="2000" dirty="0">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1855254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矩形 22"/>
          <p:cNvSpPr/>
          <p:nvPr/>
        </p:nvSpPr>
        <p:spPr>
          <a:xfrm>
            <a:off x="987137" y="3698099"/>
            <a:ext cx="633845" cy="448588"/>
          </a:xfrm>
          <a:custGeom>
            <a:avLst/>
            <a:gdLst>
              <a:gd name="connsiteX0" fmla="*/ 0 w 2351405"/>
              <a:gd name="connsiteY0" fmla="*/ 0 h 1821659"/>
              <a:gd name="connsiteX1" fmla="*/ 2351405 w 2351405"/>
              <a:gd name="connsiteY1" fmla="*/ 0 h 1821659"/>
              <a:gd name="connsiteX2" fmla="*/ 2351405 w 2351405"/>
              <a:gd name="connsiteY2" fmla="*/ 1821659 h 1821659"/>
              <a:gd name="connsiteX3" fmla="*/ 0 w 2351405"/>
              <a:gd name="connsiteY3" fmla="*/ 1821659 h 1821659"/>
              <a:gd name="connsiteX4" fmla="*/ 0 w 2351405"/>
              <a:gd name="connsiteY4" fmla="*/ 0 h 1821659"/>
              <a:gd name="connsiteX0-1" fmla="*/ 0 w 2351405"/>
              <a:gd name="connsiteY0-2" fmla="*/ 0 h 1821659"/>
              <a:gd name="connsiteX1-3" fmla="*/ 2351405 w 2351405"/>
              <a:gd name="connsiteY1-4" fmla="*/ 0 h 1821659"/>
              <a:gd name="connsiteX2-5" fmla="*/ 2351405 w 2351405"/>
              <a:gd name="connsiteY2-6" fmla="*/ 1821659 h 1821659"/>
              <a:gd name="connsiteX3-7" fmla="*/ 0 w 2351405"/>
              <a:gd name="connsiteY3-8" fmla="*/ 1821659 h 1821659"/>
              <a:gd name="connsiteX4-9" fmla="*/ 0 w 2351405"/>
              <a:gd name="connsiteY4-10" fmla="*/ 0 h 1821659"/>
              <a:gd name="connsiteX0-11" fmla="*/ 2351405 w 2442845"/>
              <a:gd name="connsiteY0-12" fmla="*/ 1821659 h 1913099"/>
              <a:gd name="connsiteX1-13" fmla="*/ 0 w 2442845"/>
              <a:gd name="connsiteY1-14" fmla="*/ 1821659 h 1913099"/>
              <a:gd name="connsiteX2-15" fmla="*/ 0 w 2442845"/>
              <a:gd name="connsiteY2-16" fmla="*/ 0 h 1913099"/>
              <a:gd name="connsiteX3-17" fmla="*/ 2351405 w 2442845"/>
              <a:gd name="connsiteY3-18" fmla="*/ 0 h 1913099"/>
              <a:gd name="connsiteX4-19" fmla="*/ 2442845 w 2442845"/>
              <a:gd name="connsiteY4-20" fmla="*/ 1913099 h 1913099"/>
              <a:gd name="connsiteX0-21" fmla="*/ 2351405 w 2359717"/>
              <a:gd name="connsiteY0-22" fmla="*/ 1821659 h 1821659"/>
              <a:gd name="connsiteX1-23" fmla="*/ 0 w 2359717"/>
              <a:gd name="connsiteY1-24" fmla="*/ 1821659 h 1821659"/>
              <a:gd name="connsiteX2-25" fmla="*/ 0 w 2359717"/>
              <a:gd name="connsiteY2-26" fmla="*/ 0 h 1821659"/>
              <a:gd name="connsiteX3-27" fmla="*/ 2351405 w 2359717"/>
              <a:gd name="connsiteY3-28" fmla="*/ 0 h 1821659"/>
              <a:gd name="connsiteX4-29" fmla="*/ 2359717 w 2359717"/>
              <a:gd name="connsiteY4-30" fmla="*/ 697362 h 1821659"/>
              <a:gd name="connsiteX0-31" fmla="*/ 990196 w 2359717"/>
              <a:gd name="connsiteY0-32" fmla="*/ 1811268 h 1821659"/>
              <a:gd name="connsiteX1-33" fmla="*/ 0 w 2359717"/>
              <a:gd name="connsiteY1-34" fmla="*/ 1821659 h 1821659"/>
              <a:gd name="connsiteX2-35" fmla="*/ 0 w 2359717"/>
              <a:gd name="connsiteY2-36" fmla="*/ 0 h 1821659"/>
              <a:gd name="connsiteX3-37" fmla="*/ 2351405 w 2359717"/>
              <a:gd name="connsiteY3-38" fmla="*/ 0 h 1821659"/>
              <a:gd name="connsiteX4-39" fmla="*/ 2359717 w 2359717"/>
              <a:gd name="connsiteY4-40" fmla="*/ 697362 h 1821659"/>
              <a:gd name="connsiteX0-41" fmla="*/ 484128 w 2359717"/>
              <a:gd name="connsiteY0-42" fmla="*/ 1811269 h 1821659"/>
              <a:gd name="connsiteX1-43" fmla="*/ 0 w 2359717"/>
              <a:gd name="connsiteY1-44" fmla="*/ 1821659 h 1821659"/>
              <a:gd name="connsiteX2-45" fmla="*/ 0 w 2359717"/>
              <a:gd name="connsiteY2-46" fmla="*/ 0 h 1821659"/>
              <a:gd name="connsiteX3-47" fmla="*/ 2351405 w 2359717"/>
              <a:gd name="connsiteY3-48" fmla="*/ 0 h 1821659"/>
              <a:gd name="connsiteX4-49" fmla="*/ 2359717 w 2359717"/>
              <a:gd name="connsiteY4-50" fmla="*/ 697362 h 1821659"/>
              <a:gd name="connsiteX0-51" fmla="*/ 484128 w 2359717"/>
              <a:gd name="connsiteY0-52" fmla="*/ 1811269 h 1821659"/>
              <a:gd name="connsiteX1-53" fmla="*/ 0 w 2359717"/>
              <a:gd name="connsiteY1-54" fmla="*/ 1821659 h 1821659"/>
              <a:gd name="connsiteX2-55" fmla="*/ 0 w 2359717"/>
              <a:gd name="connsiteY2-56" fmla="*/ 0 h 1821659"/>
              <a:gd name="connsiteX3-57" fmla="*/ 2351405 w 2359717"/>
              <a:gd name="connsiteY3-58" fmla="*/ 0 h 1821659"/>
              <a:gd name="connsiteX4-59" fmla="*/ 2359717 w 2359717"/>
              <a:gd name="connsiteY4-60" fmla="*/ 957987 h 182165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359717" h="1821659">
                <a:moveTo>
                  <a:pt x="484128" y="1811269"/>
                </a:moveTo>
                <a:lnTo>
                  <a:pt x="0" y="1821659"/>
                </a:lnTo>
                <a:lnTo>
                  <a:pt x="0" y="0"/>
                </a:lnTo>
                <a:lnTo>
                  <a:pt x="2351405" y="0"/>
                </a:lnTo>
                <a:cubicBezTo>
                  <a:pt x="2351405" y="607220"/>
                  <a:pt x="2359717" y="957987"/>
                  <a:pt x="2359717" y="957987"/>
                </a:cubicBezTo>
              </a:path>
            </a:pathLst>
          </a:custGeom>
          <a:noFill/>
          <a:ln w="571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pic>
        <p:nvPicPr>
          <p:cNvPr id="12" name="图片 11" descr="图片包含 喷泉, 户外, 温泉, 水&#10;&#10;描述已自动生成"/>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39468" y="1425912"/>
            <a:ext cx="2712902" cy="2028705"/>
          </a:xfrm>
          <a:prstGeom prst="rect">
            <a:avLst/>
          </a:prstGeom>
          <a:ln>
            <a:noFill/>
          </a:ln>
          <a:effectLst>
            <a:outerShdw blurRad="292100" dist="139700" dir="2700000" algn="tl" rotWithShape="0">
              <a:srgbClr val="333333">
                <a:alpha val="65000"/>
              </a:srgbClr>
            </a:outerShdw>
          </a:effectLst>
          <a:scene3d>
            <a:camera prst="isometricTopUp">
              <a:rot lat="0" lon="0" rev="0"/>
            </a:camera>
            <a:lightRig rig="threePt" dir="t"/>
          </a:scene3d>
        </p:spPr>
      </p:pic>
      <p:pic>
        <p:nvPicPr>
          <p:cNvPr id="14" name="图片 13"/>
          <p:cNvPicPr>
            <a:picLocks noChangeAspect="1"/>
          </p:cNvPicPr>
          <p:nvPr/>
        </p:nvPicPr>
        <p:blipFill rotWithShape="1">
          <a:blip r:embed="rId4" cstate="print">
            <a:extLst>
              <a:ext uri="{28A0092B-C50C-407E-A947-70E740481C1C}">
                <a14:useLocalDpi xmlns:a14="http://schemas.microsoft.com/office/drawing/2010/main" val="0"/>
              </a:ext>
            </a:extLst>
          </a:blip>
          <a:srcRect l="918" r="8060"/>
          <a:stretch>
            <a:fillRect/>
          </a:stretch>
        </p:blipFill>
        <p:spPr>
          <a:xfrm>
            <a:off x="7452370" y="1425912"/>
            <a:ext cx="2785984" cy="2040494"/>
          </a:xfrm>
          <a:prstGeom prst="rect">
            <a:avLst/>
          </a:prstGeom>
          <a:ln>
            <a:noFill/>
          </a:ln>
          <a:effectLst>
            <a:outerShdw blurRad="292100" dist="139700" dir="2700000" algn="tl" rotWithShape="0">
              <a:srgbClr val="333333">
                <a:alpha val="65000"/>
              </a:srgbClr>
            </a:outerShdw>
          </a:effectLst>
          <a:scene3d>
            <a:camera prst="isometricTopUp">
              <a:rot lat="0" lon="0" rev="0"/>
            </a:camera>
            <a:lightRig rig="threePt" dir="t"/>
          </a:scene3d>
        </p:spPr>
      </p:pic>
      <p:pic>
        <p:nvPicPr>
          <p:cNvPr id="24" name="图片 23"/>
          <p:cNvPicPr>
            <a:picLocks noChangeAspect="1"/>
          </p:cNvPicPr>
          <p:nvPr/>
        </p:nvPicPr>
        <p:blipFill rotWithShape="1">
          <a:blip r:embed="rId5" cstate="print">
            <a:extLst>
              <a:ext uri="{28A0092B-C50C-407E-A947-70E740481C1C}">
                <a14:useLocalDpi xmlns:a14="http://schemas.microsoft.com/office/drawing/2010/main" val="0"/>
              </a:ext>
            </a:extLst>
          </a:blip>
          <a:srcRect l="13925"/>
          <a:stretch>
            <a:fillRect/>
          </a:stretch>
        </p:blipFill>
        <p:spPr>
          <a:xfrm>
            <a:off x="-1102354" y="1426961"/>
            <a:ext cx="3080817" cy="2014176"/>
          </a:xfrm>
          <a:prstGeom prst="rect">
            <a:avLst/>
          </a:prstGeom>
          <a:ln>
            <a:noFill/>
          </a:ln>
          <a:effectLst>
            <a:outerShdw blurRad="292100" dist="139700" dir="2700000" algn="tl" rotWithShape="0">
              <a:srgbClr val="333333">
                <a:alpha val="65000"/>
              </a:srgbClr>
            </a:outerShdw>
          </a:effectLst>
        </p:spPr>
      </p:pic>
      <p:pic>
        <p:nvPicPr>
          <p:cNvPr id="27" name="图片 26" descr="图片包含 户外, 水, 天空, 河流&#10;&#10;描述已自动生成"/>
          <p:cNvPicPr>
            <a:picLocks noChangeAspect="1"/>
          </p:cNvPicPr>
          <p:nvPr/>
        </p:nvPicPr>
        <p:blipFill rotWithShape="1">
          <a:blip r:embed="rId6" cstate="print">
            <a:extLst>
              <a:ext uri="{28A0092B-C50C-407E-A947-70E740481C1C}">
                <a14:useLocalDpi xmlns:a14="http://schemas.microsoft.com/office/drawing/2010/main" val="0"/>
              </a:ext>
            </a:extLst>
          </a:blip>
          <a:srcRect l="18186" t="837" r="6526" b="-837"/>
          <a:stretch>
            <a:fillRect/>
          </a:stretch>
        </p:blipFill>
        <p:spPr>
          <a:xfrm>
            <a:off x="1978463" y="1418646"/>
            <a:ext cx="2750996" cy="2055960"/>
          </a:xfrm>
          <a:prstGeom prst="rect">
            <a:avLst/>
          </a:prstGeom>
          <a:ln>
            <a:noFill/>
          </a:ln>
          <a:effectLst>
            <a:outerShdw blurRad="292100" dist="139700" dir="2700000" algn="tl" rotWithShape="0">
              <a:srgbClr val="333333">
                <a:alpha val="65000"/>
              </a:srgbClr>
            </a:outerShdw>
          </a:effectLst>
        </p:spPr>
      </p:pic>
      <p:pic>
        <p:nvPicPr>
          <p:cNvPr id="35" name="图片 34"/>
          <p:cNvPicPr>
            <a:picLocks noChangeAspect="1"/>
          </p:cNvPicPr>
          <p:nvPr/>
        </p:nvPicPr>
        <p:blipFill rotWithShape="1">
          <a:blip r:embed="rId7" cstate="print">
            <a:extLst>
              <a:ext uri="{28A0092B-C50C-407E-A947-70E740481C1C}">
                <a14:useLocalDpi xmlns:a14="http://schemas.microsoft.com/office/drawing/2010/main" val="0"/>
              </a:ext>
            </a:extLst>
          </a:blip>
          <a:srcRect r="12359"/>
          <a:stretch>
            <a:fillRect/>
          </a:stretch>
        </p:blipFill>
        <p:spPr>
          <a:xfrm>
            <a:off x="10150465" y="1418405"/>
            <a:ext cx="2688085" cy="2044381"/>
          </a:xfrm>
          <a:prstGeom prst="rect">
            <a:avLst/>
          </a:prstGeom>
          <a:ln>
            <a:noFill/>
          </a:ln>
          <a:effectLst>
            <a:outerShdw blurRad="292100" dist="139700" dir="2700000" algn="tl" rotWithShape="0">
              <a:srgbClr val="333333">
                <a:alpha val="65000"/>
              </a:srgbClr>
            </a:outerShdw>
          </a:effectLst>
        </p:spPr>
      </p:pic>
      <p:pic>
        <p:nvPicPr>
          <p:cNvPr id="21" name="图片 2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981607" y="334088"/>
            <a:ext cx="2688085" cy="638420"/>
          </a:xfrm>
          <a:prstGeom prst="rect">
            <a:avLst/>
          </a:prstGeom>
        </p:spPr>
      </p:pic>
      <p:sp>
        <p:nvSpPr>
          <p:cNvPr id="2" name="矩形 1"/>
          <p:cNvSpPr/>
          <p:nvPr/>
        </p:nvSpPr>
        <p:spPr>
          <a:xfrm>
            <a:off x="1143832" y="3922393"/>
            <a:ext cx="1005403" cy="584775"/>
          </a:xfrm>
          <a:prstGeom prst="rect">
            <a:avLst/>
          </a:prstGeom>
        </p:spPr>
        <p:txBody>
          <a:bodyPr wrap="none">
            <a:spAutoFit/>
          </a:bodyPr>
          <a:lstStyle/>
          <a:p>
            <a:r>
              <a:rPr lang="zh-CN" altLang="en-US" sz="3200" dirty="0">
                <a:cs typeface="+mn-ea"/>
                <a:sym typeface="+mn-lt"/>
              </a:rPr>
              <a:t>总结</a:t>
            </a:r>
          </a:p>
        </p:txBody>
      </p:sp>
      <p:sp>
        <p:nvSpPr>
          <p:cNvPr id="11" name="矩形 10"/>
          <p:cNvSpPr/>
          <p:nvPr/>
        </p:nvSpPr>
        <p:spPr>
          <a:xfrm rot="5400000">
            <a:off x="2585470" y="-828103"/>
            <a:ext cx="45719" cy="387108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accent5">
                  <a:lumMod val="75000"/>
                </a:schemeClr>
              </a:solidFill>
              <a:cs typeface="+mn-ea"/>
              <a:sym typeface="+mn-lt"/>
            </a:endParaRPr>
          </a:p>
        </p:txBody>
      </p:sp>
      <p:sp>
        <p:nvSpPr>
          <p:cNvPr id="13" name="文本框 12"/>
          <p:cNvSpPr txBox="1"/>
          <p:nvPr/>
        </p:nvSpPr>
        <p:spPr>
          <a:xfrm>
            <a:off x="1326579" y="477082"/>
            <a:ext cx="1656080" cy="460375"/>
          </a:xfrm>
          <a:prstGeom prst="rect">
            <a:avLst/>
          </a:prstGeom>
          <a:noFill/>
        </p:spPr>
        <p:txBody>
          <a:bodyPr wrap="none" rtlCol="0">
            <a:spAutoFit/>
          </a:bodyPr>
          <a:lstStyle/>
          <a:p>
            <a:r>
              <a:rPr lang="zh-CN" altLang="en-US" sz="2400" spc="500" dirty="0">
                <a:latin typeface="华文中宋" panose="02010600040101010101" pitchFamily="2" charset="-122"/>
                <a:ea typeface="华文中宋" panose="02010600040101010101" pitchFamily="2" charset="-122"/>
                <a:cs typeface="+mn-ea"/>
                <a:sym typeface="+mn-lt"/>
              </a:rPr>
              <a:t>实验总结</a:t>
            </a:r>
          </a:p>
        </p:txBody>
      </p:sp>
      <p:grpSp>
        <p:nvGrpSpPr>
          <p:cNvPr id="15" name="组合 14"/>
          <p:cNvGrpSpPr/>
          <p:nvPr/>
        </p:nvGrpSpPr>
        <p:grpSpPr>
          <a:xfrm>
            <a:off x="660401" y="406644"/>
            <a:ext cx="609356" cy="609356"/>
            <a:chOff x="7504635" y="3112377"/>
            <a:chExt cx="783759" cy="783759"/>
          </a:xfrm>
        </p:grpSpPr>
        <p:sp>
          <p:nvSpPr>
            <p:cNvPr id="16" name="椭圆 15"/>
            <p:cNvSpPr/>
            <p:nvPr/>
          </p:nvSpPr>
          <p:spPr bwMode="auto">
            <a:xfrm>
              <a:off x="7504635" y="3112377"/>
              <a:ext cx="783759" cy="783759"/>
            </a:xfrm>
            <a:prstGeom prst="ellipse">
              <a:avLst/>
            </a:prstGeom>
            <a:solidFill>
              <a:schemeClr val="accent3"/>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cs typeface="+mn-ea"/>
                <a:sym typeface="+mn-lt"/>
              </a:endParaRPr>
            </a:p>
          </p:txBody>
        </p:sp>
        <p:sp>
          <p:nvSpPr>
            <p:cNvPr id="17" name="椭圆 16"/>
            <p:cNvSpPr/>
            <p:nvPr/>
          </p:nvSpPr>
          <p:spPr bwMode="auto">
            <a:xfrm>
              <a:off x="7558118" y="3161969"/>
              <a:ext cx="676794" cy="676795"/>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cs typeface="+mn-ea"/>
                <a:sym typeface="+mn-lt"/>
              </a:endParaRPr>
            </a:p>
          </p:txBody>
        </p:sp>
        <p:sp>
          <p:nvSpPr>
            <p:cNvPr id="18" name="KSO_Shape"/>
            <p:cNvSpPr>
              <a:spLocks noChangeArrowheads="1"/>
            </p:cNvSpPr>
            <p:nvPr/>
          </p:nvSpPr>
          <p:spPr bwMode="auto">
            <a:xfrm>
              <a:off x="7631203" y="3338370"/>
              <a:ext cx="530623" cy="323010"/>
            </a:xfrm>
            <a:custGeom>
              <a:avLst/>
              <a:gdLst>
                <a:gd name="T0" fmla="*/ 2147483646 w 3931"/>
                <a:gd name="T1" fmla="*/ 2147483646 h 2392"/>
                <a:gd name="T2" fmla="*/ 2147483646 w 3931"/>
                <a:gd name="T3" fmla="*/ 2147483646 h 2392"/>
                <a:gd name="T4" fmla="*/ 2147483646 w 3931"/>
                <a:gd name="T5" fmla="*/ 2147483646 h 2392"/>
                <a:gd name="T6" fmla="*/ 2147483646 w 3931"/>
                <a:gd name="T7" fmla="*/ 2147483646 h 2392"/>
                <a:gd name="T8" fmla="*/ 2147483646 w 3931"/>
                <a:gd name="T9" fmla="*/ 2147483646 h 2392"/>
                <a:gd name="T10" fmla="*/ 2147483646 w 3931"/>
                <a:gd name="T11" fmla="*/ 2147483646 h 2392"/>
                <a:gd name="T12" fmla="*/ 2147483646 w 3931"/>
                <a:gd name="T13" fmla="*/ 2147483646 h 2392"/>
                <a:gd name="T14" fmla="*/ 2147483646 w 3931"/>
                <a:gd name="T15" fmla="*/ 2147483646 h 2392"/>
                <a:gd name="T16" fmla="*/ 2147483646 w 3931"/>
                <a:gd name="T17" fmla="*/ 2147483646 h 2392"/>
                <a:gd name="T18" fmla="*/ 2147483646 w 3931"/>
                <a:gd name="T19" fmla="*/ 2147483646 h 2392"/>
                <a:gd name="T20" fmla="*/ 2147483646 w 3931"/>
                <a:gd name="T21" fmla="*/ 2147483646 h 2392"/>
                <a:gd name="T22" fmla="*/ 2147483646 w 3931"/>
                <a:gd name="T23" fmla="*/ 2147483646 h 2392"/>
                <a:gd name="T24" fmla="*/ 2147483646 w 3931"/>
                <a:gd name="T25" fmla="*/ 2147483646 h 2392"/>
                <a:gd name="T26" fmla="*/ 0 w 3931"/>
                <a:gd name="T27" fmla="*/ 2147483646 h 2392"/>
                <a:gd name="T28" fmla="*/ 2147483646 w 3931"/>
                <a:gd name="T29" fmla="*/ 0 h 2392"/>
                <a:gd name="T30" fmla="*/ 2147483646 w 3931"/>
                <a:gd name="T31" fmla="*/ 2147483646 h 2392"/>
                <a:gd name="T32" fmla="*/ 2147483646 w 3931"/>
                <a:gd name="T33" fmla="*/ 2147483646 h 2392"/>
                <a:gd name="T34" fmla="*/ 2147483646 w 3931"/>
                <a:gd name="T35" fmla="*/ 2147483646 h 2392"/>
                <a:gd name="T36" fmla="*/ 2147483646 w 3931"/>
                <a:gd name="T37" fmla="*/ 2147483646 h 2392"/>
                <a:gd name="T38" fmla="*/ 2147483646 w 3931"/>
                <a:gd name="T39" fmla="*/ 2147483646 h 2392"/>
                <a:gd name="T40" fmla="*/ 2147483646 w 3931"/>
                <a:gd name="T41" fmla="*/ 2147483646 h 2392"/>
                <a:gd name="T42" fmla="*/ 2147483646 w 3931"/>
                <a:gd name="T43" fmla="*/ 2147483646 h 2392"/>
                <a:gd name="T44" fmla="*/ 2147483646 w 3931"/>
                <a:gd name="T45" fmla="*/ 2147483646 h 2392"/>
                <a:gd name="T46" fmla="*/ 2147483646 w 3931"/>
                <a:gd name="T47" fmla="*/ 2147483646 h 2392"/>
                <a:gd name="T48" fmla="*/ 2147483646 w 3931"/>
                <a:gd name="T49" fmla="*/ 2147483646 h 2392"/>
                <a:gd name="T50" fmla="*/ 2147483646 w 3931"/>
                <a:gd name="T51" fmla="*/ 2147483646 h 2392"/>
                <a:gd name="T52" fmla="*/ 2147483646 w 3931"/>
                <a:gd name="T53" fmla="*/ 2147483646 h 2392"/>
                <a:gd name="T54" fmla="*/ 2147483646 w 3931"/>
                <a:gd name="T55" fmla="*/ 2147483646 h 2392"/>
                <a:gd name="T56" fmla="*/ 2147483646 w 3931"/>
                <a:gd name="T57" fmla="*/ 2147483646 h 2392"/>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3931" h="2392">
                  <a:moveTo>
                    <a:pt x="3046" y="1287"/>
                  </a:moveTo>
                  <a:cubicBezTo>
                    <a:pt x="3046" y="1287"/>
                    <a:pt x="2618" y="850"/>
                    <a:pt x="2027" y="850"/>
                  </a:cubicBezTo>
                  <a:cubicBezTo>
                    <a:pt x="1450" y="850"/>
                    <a:pt x="880" y="1287"/>
                    <a:pt x="880" y="1287"/>
                  </a:cubicBezTo>
                  <a:cubicBezTo>
                    <a:pt x="560" y="1154"/>
                    <a:pt x="560" y="1154"/>
                    <a:pt x="560" y="1154"/>
                  </a:cubicBezTo>
                  <a:cubicBezTo>
                    <a:pt x="560" y="1546"/>
                    <a:pt x="560" y="1546"/>
                    <a:pt x="560" y="1546"/>
                  </a:cubicBezTo>
                  <a:cubicBezTo>
                    <a:pt x="610" y="1563"/>
                    <a:pt x="647" y="1610"/>
                    <a:pt x="647" y="1666"/>
                  </a:cubicBezTo>
                  <a:cubicBezTo>
                    <a:pt x="647" y="1723"/>
                    <a:pt x="609" y="1769"/>
                    <a:pt x="558" y="1786"/>
                  </a:cubicBezTo>
                  <a:cubicBezTo>
                    <a:pt x="653" y="2208"/>
                    <a:pt x="653" y="2208"/>
                    <a:pt x="653" y="2208"/>
                  </a:cubicBezTo>
                  <a:cubicBezTo>
                    <a:pt x="373" y="2208"/>
                    <a:pt x="373" y="2208"/>
                    <a:pt x="373" y="2208"/>
                  </a:cubicBezTo>
                  <a:cubicBezTo>
                    <a:pt x="469" y="1784"/>
                    <a:pt x="469" y="1784"/>
                    <a:pt x="469" y="1784"/>
                  </a:cubicBezTo>
                  <a:cubicBezTo>
                    <a:pt x="423" y="1764"/>
                    <a:pt x="391" y="1719"/>
                    <a:pt x="391" y="1666"/>
                  </a:cubicBezTo>
                  <a:cubicBezTo>
                    <a:pt x="391" y="1614"/>
                    <a:pt x="422" y="1570"/>
                    <a:pt x="466" y="1549"/>
                  </a:cubicBezTo>
                  <a:cubicBezTo>
                    <a:pt x="466" y="1115"/>
                    <a:pt x="466" y="1115"/>
                    <a:pt x="466" y="1115"/>
                  </a:cubicBezTo>
                  <a:cubicBezTo>
                    <a:pt x="0" y="920"/>
                    <a:pt x="0" y="920"/>
                    <a:pt x="0" y="920"/>
                  </a:cubicBezTo>
                  <a:cubicBezTo>
                    <a:pt x="2050" y="0"/>
                    <a:pt x="2050" y="0"/>
                    <a:pt x="2050" y="0"/>
                  </a:cubicBezTo>
                  <a:cubicBezTo>
                    <a:pt x="3931" y="932"/>
                    <a:pt x="3931" y="932"/>
                    <a:pt x="3931" y="932"/>
                  </a:cubicBezTo>
                  <a:lnTo>
                    <a:pt x="3046" y="1287"/>
                  </a:lnTo>
                  <a:close/>
                  <a:moveTo>
                    <a:pt x="2004" y="1072"/>
                  </a:moveTo>
                  <a:cubicBezTo>
                    <a:pt x="2598" y="1072"/>
                    <a:pt x="2929" y="1386"/>
                    <a:pt x="2929" y="1386"/>
                  </a:cubicBezTo>
                  <a:cubicBezTo>
                    <a:pt x="2929" y="2147"/>
                    <a:pt x="2929" y="2147"/>
                    <a:pt x="2929" y="2147"/>
                  </a:cubicBezTo>
                  <a:cubicBezTo>
                    <a:pt x="2929" y="2147"/>
                    <a:pt x="2586" y="2392"/>
                    <a:pt x="1957" y="2392"/>
                  </a:cubicBezTo>
                  <a:cubicBezTo>
                    <a:pt x="1328" y="2392"/>
                    <a:pt x="1099" y="2147"/>
                    <a:pt x="1099" y="2147"/>
                  </a:cubicBezTo>
                  <a:cubicBezTo>
                    <a:pt x="1099" y="1386"/>
                    <a:pt x="1099" y="1386"/>
                    <a:pt x="1099" y="1386"/>
                  </a:cubicBezTo>
                  <a:cubicBezTo>
                    <a:pt x="1099" y="1386"/>
                    <a:pt x="1410" y="1072"/>
                    <a:pt x="2004" y="1072"/>
                  </a:cubicBezTo>
                  <a:close/>
                  <a:moveTo>
                    <a:pt x="1992" y="2252"/>
                  </a:moveTo>
                  <a:cubicBezTo>
                    <a:pt x="2404" y="2252"/>
                    <a:pt x="2738" y="2168"/>
                    <a:pt x="2738" y="2066"/>
                  </a:cubicBezTo>
                  <a:cubicBezTo>
                    <a:pt x="2738" y="1963"/>
                    <a:pt x="2404" y="1879"/>
                    <a:pt x="1992" y="1879"/>
                  </a:cubicBezTo>
                  <a:cubicBezTo>
                    <a:pt x="1581" y="1879"/>
                    <a:pt x="1247" y="1963"/>
                    <a:pt x="1247" y="2066"/>
                  </a:cubicBezTo>
                  <a:cubicBezTo>
                    <a:pt x="1247" y="2168"/>
                    <a:pt x="1581" y="2252"/>
                    <a:pt x="1992" y="2252"/>
                  </a:cubicBezTo>
                  <a:close/>
                </a:path>
              </a:pathLst>
            </a:custGeom>
            <a:solidFill>
              <a:schemeClr val="accent3"/>
            </a:solidFill>
            <a:ln>
              <a:noFill/>
            </a:ln>
          </p:spPr>
          <p:txBody>
            <a:bodyPr anchor="ctr" anchorCtr="1"/>
            <a:lstStyle/>
            <a:p>
              <a:endParaRPr lang="zh-CN" altLang="en-US">
                <a:cs typeface="+mn-ea"/>
                <a:sym typeface="+mn-lt"/>
              </a:endParaRPr>
            </a:p>
          </p:txBody>
        </p:sp>
      </p:grpSp>
      <p:sp>
        <p:nvSpPr>
          <p:cNvPr id="4" name="文本框 3"/>
          <p:cNvSpPr txBox="1"/>
          <p:nvPr/>
        </p:nvSpPr>
        <p:spPr>
          <a:xfrm>
            <a:off x="1269365" y="4550317"/>
            <a:ext cx="10158095" cy="1738630"/>
          </a:xfrm>
          <a:prstGeom prst="rect">
            <a:avLst/>
          </a:prstGeom>
          <a:noFill/>
        </p:spPr>
        <p:txBody>
          <a:bodyPr wrap="square" rtlCol="0">
            <a:noAutofit/>
          </a:bodyPr>
          <a:lstStyle/>
          <a:p>
            <a:r>
              <a:rPr lang="zh-CN" altLang="en-US" sz="2000" dirty="0">
                <a:latin typeface="华文中宋" panose="02010600040101010101" pitchFamily="2" charset="-122"/>
                <a:ea typeface="华文中宋" panose="02010600040101010101" pitchFamily="2" charset="-122"/>
              </a:rPr>
              <a:t>在汇编与接口课设完成过程，小组中的每个成员都有自己主要负责的部分。如何将自己的部分更好的完成以及将多个部分充分融合、对接，小组成员的责任意识以及相互之间的交流便显得至关重要。</a:t>
            </a:r>
            <a:endParaRPr lang="en-US" altLang="zh-CN" sz="2000" dirty="0">
              <a:latin typeface="华文中宋" panose="02010600040101010101" pitchFamily="2" charset="-122"/>
              <a:ea typeface="华文中宋" panose="02010600040101010101" pitchFamily="2" charset="-122"/>
            </a:endParaRPr>
          </a:p>
          <a:p>
            <a:r>
              <a:rPr lang="zh-CN" altLang="en-US" sz="2000" dirty="0">
                <a:latin typeface="华文中宋" panose="02010600040101010101" pitchFamily="2" charset="-122"/>
                <a:ea typeface="华文中宋" panose="02010600040101010101" pitchFamily="2" charset="-122"/>
              </a:rPr>
              <a:t>阅读大量的文档增长了我们的理论基础和实践能力；和组员相互讨论、完善又丰富了我们多人合作完成项目的经历，给未来合作完成更复杂的项目打下坚实的基础。</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320727" y="470862"/>
            <a:ext cx="2760980" cy="460375"/>
          </a:xfrm>
          <a:prstGeom prst="rect">
            <a:avLst/>
          </a:prstGeom>
          <a:noFill/>
        </p:spPr>
        <p:txBody>
          <a:bodyPr wrap="none" rtlCol="0">
            <a:spAutoFit/>
          </a:bodyPr>
          <a:lstStyle/>
          <a:p>
            <a:r>
              <a:rPr lang="zh-CN" altLang="en-US" sz="2400" spc="500" dirty="0">
                <a:cs typeface="+mn-ea"/>
                <a:sym typeface="+mn-lt"/>
              </a:rPr>
              <a:t>参考内容与文献</a:t>
            </a:r>
          </a:p>
        </p:txBody>
      </p:sp>
      <p:grpSp>
        <p:nvGrpSpPr>
          <p:cNvPr id="45" name="组合 44"/>
          <p:cNvGrpSpPr/>
          <p:nvPr/>
        </p:nvGrpSpPr>
        <p:grpSpPr>
          <a:xfrm>
            <a:off x="660400" y="430009"/>
            <a:ext cx="597949" cy="598691"/>
            <a:chOff x="7473473" y="880941"/>
            <a:chExt cx="782786" cy="783758"/>
          </a:xfrm>
        </p:grpSpPr>
        <p:sp>
          <p:nvSpPr>
            <p:cNvPr id="18" name="椭圆 17"/>
            <p:cNvSpPr/>
            <p:nvPr/>
          </p:nvSpPr>
          <p:spPr bwMode="auto">
            <a:xfrm>
              <a:off x="7473473" y="880941"/>
              <a:ext cx="782786" cy="783758"/>
            </a:xfrm>
            <a:prstGeom prst="ellipse">
              <a:avLst/>
            </a:prstGeom>
            <a:solidFill>
              <a:schemeClr val="accent3"/>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cs typeface="+mn-ea"/>
                <a:sym typeface="+mn-lt"/>
              </a:endParaRPr>
            </a:p>
          </p:txBody>
        </p:sp>
        <p:sp>
          <p:nvSpPr>
            <p:cNvPr id="19" name="椭圆 18"/>
            <p:cNvSpPr/>
            <p:nvPr/>
          </p:nvSpPr>
          <p:spPr bwMode="auto">
            <a:xfrm>
              <a:off x="7526956" y="934423"/>
              <a:ext cx="675821" cy="676794"/>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cs typeface="+mn-ea"/>
                <a:sym typeface="+mn-lt"/>
              </a:endParaRPr>
            </a:p>
          </p:txBody>
        </p:sp>
        <p:pic>
          <p:nvPicPr>
            <p:cNvPr id="40" name="图形 39" descr="铅笔"/>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662098" y="1040649"/>
              <a:ext cx="457199" cy="457199"/>
            </a:xfrm>
            <a:prstGeom prst="rect">
              <a:avLst/>
            </a:prstGeom>
          </p:spPr>
        </p:pic>
      </p:grpSp>
      <p:sp>
        <p:nvSpPr>
          <p:cNvPr id="2" name="矩形 1"/>
          <p:cNvSpPr/>
          <p:nvPr/>
        </p:nvSpPr>
        <p:spPr>
          <a:xfrm>
            <a:off x="673100" y="1778000"/>
            <a:ext cx="7281545" cy="4322445"/>
          </a:xfrm>
          <a:prstGeom prst="rect">
            <a:avLst/>
          </a:prstGeom>
          <a:gradFill flip="none" rotWithShape="1">
            <a:gsLst>
              <a:gs pos="0">
                <a:schemeClr val="accent1">
                  <a:lumMod val="5000"/>
                  <a:lumOff val="95000"/>
                  <a:alpha val="0"/>
                </a:schemeClr>
              </a:gs>
              <a:gs pos="41000">
                <a:schemeClr val="accent3">
                  <a:alpha val="33000"/>
                </a:schemeClr>
              </a:gs>
              <a:gs pos="100000">
                <a:schemeClr val="accent3">
                  <a:alpha val="56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26" name="矩形 25"/>
          <p:cNvSpPr/>
          <p:nvPr/>
        </p:nvSpPr>
        <p:spPr>
          <a:xfrm>
            <a:off x="913765" y="1778000"/>
            <a:ext cx="6916420" cy="4323080"/>
          </a:xfrm>
          <a:prstGeom prst="rect">
            <a:avLst/>
          </a:prstGeom>
        </p:spPr>
        <p:txBody>
          <a:bodyPr wrap="square">
            <a:spAutoFit/>
          </a:bodyPr>
          <a:lstStyle/>
          <a:p>
            <a:pPr>
              <a:lnSpc>
                <a:spcPct val="150000"/>
              </a:lnSpc>
            </a:pPr>
            <a:r>
              <a:rPr lang="en-US" altLang="zh-CN" sz="2200" dirty="0">
                <a:sym typeface="+mn-ea"/>
              </a:rPr>
              <a:t>1. </a:t>
            </a:r>
            <a:r>
              <a:rPr lang="zh-CN" altLang="en-US" sz="2200" dirty="0">
                <a:sym typeface="+mn-ea"/>
              </a:rPr>
              <a:t>官网：</a:t>
            </a:r>
            <a:r>
              <a:rPr lang="en-US" altLang="zh-CN" sz="2200" dirty="0">
                <a:sym typeface="+mn-ea"/>
              </a:rPr>
              <a:t>	</a:t>
            </a:r>
            <a:endParaRPr lang="en-US" altLang="zh-CN" sz="2200" dirty="0"/>
          </a:p>
          <a:p>
            <a:pPr lvl="1"/>
            <a:r>
              <a:rPr lang="en-US" altLang="zh-CN" sz="2200" dirty="0" err="1">
                <a:sym typeface="+mn-ea"/>
              </a:rPr>
              <a:t>Microblaze</a:t>
            </a:r>
            <a:r>
              <a:rPr lang="en-US" altLang="zh-CN" sz="2200" dirty="0">
                <a:sym typeface="+mn-ea"/>
              </a:rPr>
              <a:t> Quick Start </a:t>
            </a:r>
            <a:r>
              <a:rPr lang="en-US" altLang="zh-CN" sz="2200" dirty="0" err="1">
                <a:sym typeface="+mn-ea"/>
              </a:rPr>
              <a:t>Quide</a:t>
            </a:r>
            <a:r>
              <a:rPr lang="en-US" altLang="zh-CN" sz="2200" dirty="0">
                <a:sym typeface="+mn-ea"/>
              </a:rPr>
              <a:t> landing page</a:t>
            </a:r>
            <a:endParaRPr lang="en-US" altLang="zh-CN" sz="2200" dirty="0"/>
          </a:p>
          <a:p>
            <a:pPr lvl="1"/>
            <a:r>
              <a:rPr lang="en-US" altLang="zh-CN" sz="2200" dirty="0">
                <a:sym typeface="+mn-ea"/>
              </a:rPr>
              <a:t>Xilinx Artix-7 FPGA landing page</a:t>
            </a:r>
            <a:endParaRPr lang="en-US" altLang="zh-CN" sz="2200" dirty="0"/>
          </a:p>
          <a:p>
            <a:pPr>
              <a:lnSpc>
                <a:spcPct val="150000"/>
              </a:lnSpc>
            </a:pPr>
            <a:r>
              <a:rPr lang="en-US" altLang="zh-CN" sz="2200" dirty="0">
                <a:sym typeface="+mn-ea"/>
              </a:rPr>
              <a:t>2. JLX128128G-81202-PC</a:t>
            </a:r>
            <a:r>
              <a:rPr lang="zh-CN" altLang="en-US" sz="2200" dirty="0">
                <a:sym typeface="+mn-ea"/>
              </a:rPr>
              <a:t>中文说明书</a:t>
            </a:r>
            <a:endParaRPr lang="en-US" altLang="zh-CN" sz="2200" dirty="0"/>
          </a:p>
          <a:p>
            <a:pPr>
              <a:lnSpc>
                <a:spcPct val="150000"/>
              </a:lnSpc>
            </a:pPr>
            <a:r>
              <a:rPr lang="en-US" altLang="zh-CN" sz="2200" dirty="0">
                <a:sym typeface="+mn-ea"/>
              </a:rPr>
              <a:t>3. EES-338_UserManual_v1.0.pdf</a:t>
            </a:r>
            <a:endParaRPr lang="en-US" altLang="zh-CN" sz="2200" dirty="0"/>
          </a:p>
          <a:p>
            <a:pPr>
              <a:lnSpc>
                <a:spcPct val="150000"/>
              </a:lnSpc>
            </a:pPr>
            <a:r>
              <a:rPr lang="en-US" altLang="zh-CN" sz="2200" dirty="0">
                <a:sym typeface="+mn-ea"/>
              </a:rPr>
              <a:t>4. lab08_Bluetooth.pdf</a:t>
            </a:r>
            <a:endParaRPr lang="en-US" altLang="zh-CN" sz="2200" dirty="0"/>
          </a:p>
          <a:p>
            <a:pPr>
              <a:lnSpc>
                <a:spcPct val="150000"/>
              </a:lnSpc>
            </a:pPr>
            <a:r>
              <a:rPr lang="en-US" altLang="zh-CN" sz="2200" dirty="0">
                <a:sym typeface="+mn-ea"/>
              </a:rPr>
              <a:t>5. lab09_Microblaze</a:t>
            </a:r>
            <a:r>
              <a:rPr lang="zh-CN" altLang="en-US" sz="2200" dirty="0">
                <a:sym typeface="+mn-ea"/>
              </a:rPr>
              <a:t>嵌入式软核实验</a:t>
            </a:r>
            <a:r>
              <a:rPr lang="en-US" altLang="zh-CN" sz="2200" dirty="0">
                <a:sym typeface="+mn-ea"/>
              </a:rPr>
              <a:t>.pdf</a:t>
            </a:r>
            <a:endParaRPr lang="en-US" altLang="zh-CN" sz="2200" dirty="0"/>
          </a:p>
          <a:p>
            <a:pPr>
              <a:lnSpc>
                <a:spcPct val="150000"/>
              </a:lnSpc>
            </a:pPr>
            <a:r>
              <a:rPr lang="en-US" altLang="zh-CN" sz="2200" dirty="0">
                <a:sym typeface="+mn-ea"/>
              </a:rPr>
              <a:t>6. lab10_LCD_display.pdf</a:t>
            </a:r>
            <a:endParaRPr lang="en-US" altLang="zh-CN" sz="2200" dirty="0"/>
          </a:p>
          <a:p>
            <a:pPr>
              <a:lnSpc>
                <a:spcPct val="150000"/>
              </a:lnSpc>
            </a:pPr>
            <a:r>
              <a:rPr lang="en-US" altLang="zh-CN" sz="2200" dirty="0">
                <a:sym typeface="+mn-ea"/>
              </a:rPr>
              <a:t>7. </a:t>
            </a:r>
            <a:r>
              <a:rPr lang="zh-CN" altLang="en-US" sz="2200" dirty="0">
                <a:sym typeface="+mn-ea"/>
              </a:rPr>
              <a:t>无穷无尽的</a:t>
            </a:r>
            <a:r>
              <a:rPr lang="en-US" altLang="zh-CN" sz="2200" dirty="0">
                <a:sym typeface="+mn-ea"/>
              </a:rPr>
              <a:t>CSDN</a:t>
            </a:r>
            <a:r>
              <a:rPr lang="zh-CN" altLang="en-US" sz="2200" dirty="0">
                <a:sym typeface="+mn-ea"/>
              </a:rPr>
              <a:t>、知乎、</a:t>
            </a:r>
            <a:r>
              <a:rPr lang="en-US" altLang="zh-CN" sz="2200" dirty="0">
                <a:sym typeface="+mn-ea"/>
              </a:rPr>
              <a:t>Stack Overflow……</a:t>
            </a:r>
            <a:endParaRPr lang="zh-CN" altLang="en-US" sz="2200" dirty="0">
              <a:cs typeface="+mn-ea"/>
              <a:sym typeface="+mn-lt"/>
            </a:endParaRPr>
          </a:p>
        </p:txBody>
      </p:sp>
      <p:pic>
        <p:nvPicPr>
          <p:cNvPr id="37" name="图片 3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64354" y="388997"/>
            <a:ext cx="2688085" cy="638420"/>
          </a:xfrm>
          <a:prstGeom prst="rect">
            <a:avLst/>
          </a:prstGeom>
        </p:spPr>
      </p:pic>
      <p:sp>
        <p:nvSpPr>
          <p:cNvPr id="24" name="矩形 23"/>
          <p:cNvSpPr/>
          <p:nvPr/>
        </p:nvSpPr>
        <p:spPr>
          <a:xfrm rot="5400000">
            <a:off x="2585470" y="-828103"/>
            <a:ext cx="45719" cy="387108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accent5">
                  <a:lumMod val="75000"/>
                </a:schemeClr>
              </a:solidFill>
              <a:cs typeface="+mn-ea"/>
              <a:sym typeface="+mn-lt"/>
            </a:endParaRPr>
          </a:p>
        </p:txBody>
      </p:sp>
      <p:sp>
        <p:nvSpPr>
          <p:cNvPr id="22" name="椭圆 21"/>
          <p:cNvSpPr/>
          <p:nvPr/>
        </p:nvSpPr>
        <p:spPr>
          <a:xfrm rot="2552877" flipH="1">
            <a:off x="7384843" y="503251"/>
            <a:ext cx="45719" cy="1201072"/>
          </a:xfrm>
          <a:prstGeom prst="ellipse">
            <a:avLst/>
          </a:prstGeom>
          <a:gradFill flip="none" rotWithShape="1">
            <a:gsLst>
              <a:gs pos="100000">
                <a:schemeClr val="bg2"/>
              </a:gs>
              <a:gs pos="0">
                <a:schemeClr val="accent3"/>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7" name="椭圆 26"/>
          <p:cNvSpPr/>
          <p:nvPr/>
        </p:nvSpPr>
        <p:spPr>
          <a:xfrm rot="2552877" flipH="1">
            <a:off x="6454399" y="1027873"/>
            <a:ext cx="45719" cy="1201072"/>
          </a:xfrm>
          <a:prstGeom prst="ellipse">
            <a:avLst/>
          </a:prstGeom>
          <a:gradFill flip="none" rotWithShape="1">
            <a:gsLst>
              <a:gs pos="100000">
                <a:schemeClr val="bg2"/>
              </a:gs>
              <a:gs pos="0">
                <a:schemeClr val="accent3"/>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69689" y="3219"/>
            <a:ext cx="9135417" cy="6851562"/>
          </a:xfrm>
          <a:prstGeom prst="rect">
            <a:avLst/>
          </a:prstGeom>
        </p:spPr>
      </p:pic>
      <p:sp>
        <p:nvSpPr>
          <p:cNvPr id="34" name="矩形 白1"/>
          <p:cNvSpPr/>
          <p:nvPr/>
        </p:nvSpPr>
        <p:spPr>
          <a:xfrm rot="5400000">
            <a:off x="4255380" y="-1097305"/>
            <a:ext cx="6858002" cy="9052613"/>
          </a:xfrm>
          <a:prstGeom prst="rect">
            <a:avLst/>
          </a:prstGeom>
          <a:gradFill flip="none" rotWithShape="1">
            <a:gsLst>
              <a:gs pos="0">
                <a:srgbClr val="FFFFFF"/>
              </a:gs>
              <a:gs pos="100000">
                <a:srgbClr val="FFFFFF">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5" name="文本框 4"/>
          <p:cNvSpPr txBox="1"/>
          <p:nvPr/>
        </p:nvSpPr>
        <p:spPr>
          <a:xfrm>
            <a:off x="2273869" y="2051212"/>
            <a:ext cx="2287806" cy="646331"/>
          </a:xfrm>
          <a:prstGeom prst="rect">
            <a:avLst/>
          </a:prstGeom>
          <a:noFill/>
        </p:spPr>
        <p:txBody>
          <a:bodyPr wrap="none" rtlCol="0">
            <a:spAutoFit/>
          </a:bodyPr>
          <a:lstStyle/>
          <a:p>
            <a:r>
              <a:rPr lang="zh-CN" altLang="en-US" sz="3600" spc="500" dirty="0">
                <a:latin typeface="华文中宋" panose="02010600040101010101" pitchFamily="2" charset="-122"/>
                <a:ea typeface="华文中宋" panose="02010600040101010101" pitchFamily="2" charset="-122"/>
                <a:cs typeface="+mn-ea"/>
                <a:sym typeface="+mn-lt"/>
              </a:rPr>
              <a:t>实验流程</a:t>
            </a:r>
          </a:p>
        </p:txBody>
      </p:sp>
      <p:sp>
        <p:nvSpPr>
          <p:cNvPr id="41" name="矩形 40"/>
          <p:cNvSpPr/>
          <p:nvPr/>
        </p:nvSpPr>
        <p:spPr>
          <a:xfrm rot="5400000">
            <a:off x="2749225" y="3992636"/>
            <a:ext cx="152148" cy="387108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accent5">
                  <a:lumMod val="75000"/>
                </a:schemeClr>
              </a:solidFill>
              <a:cs typeface="+mn-ea"/>
              <a:sym typeface="+mn-lt"/>
            </a:endParaRPr>
          </a:p>
        </p:txBody>
      </p:sp>
      <p:grpSp>
        <p:nvGrpSpPr>
          <p:cNvPr id="13" name="组合 12"/>
          <p:cNvGrpSpPr/>
          <p:nvPr/>
        </p:nvGrpSpPr>
        <p:grpSpPr>
          <a:xfrm>
            <a:off x="1396665" y="1975340"/>
            <a:ext cx="782786" cy="783758"/>
            <a:chOff x="7505561" y="1999305"/>
            <a:chExt cx="782786" cy="783758"/>
          </a:xfrm>
        </p:grpSpPr>
        <p:sp>
          <p:nvSpPr>
            <p:cNvPr id="14" name="椭圆 13"/>
            <p:cNvSpPr/>
            <p:nvPr/>
          </p:nvSpPr>
          <p:spPr bwMode="auto">
            <a:xfrm>
              <a:off x="7505561" y="1999305"/>
              <a:ext cx="782786" cy="783758"/>
            </a:xfrm>
            <a:prstGeom prst="ellipse">
              <a:avLst/>
            </a:prstGeom>
            <a:solidFill>
              <a:schemeClr val="accent3"/>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cs typeface="+mn-ea"/>
                <a:sym typeface="+mn-lt"/>
              </a:endParaRPr>
            </a:p>
          </p:txBody>
        </p:sp>
        <p:sp>
          <p:nvSpPr>
            <p:cNvPr id="15" name="椭圆 14"/>
            <p:cNvSpPr/>
            <p:nvPr/>
          </p:nvSpPr>
          <p:spPr bwMode="auto">
            <a:xfrm>
              <a:off x="7559044" y="2052787"/>
              <a:ext cx="675821" cy="676794"/>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cs typeface="+mn-ea"/>
                <a:sym typeface="+mn-lt"/>
              </a:endParaRPr>
            </a:p>
          </p:txBody>
        </p:sp>
        <p:pic>
          <p:nvPicPr>
            <p:cNvPr id="16" name="图形 15" descr="书架上的书籍"/>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593850" y="2088290"/>
              <a:ext cx="605328" cy="605328"/>
            </a:xfrm>
            <a:prstGeom prst="rect">
              <a:avLst/>
            </a:prstGeom>
          </p:spPr>
        </p:pic>
      </p:grpSp>
      <p:pic>
        <p:nvPicPr>
          <p:cNvPr id="17" name="图片 16" descr="图片包含 物体&#10;&#10;描述已自动生成"/>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695289" y="436417"/>
            <a:ext cx="2823611" cy="579583"/>
          </a:xfrm>
          <a:prstGeom prst="rect">
            <a:avLst/>
          </a:prstGeom>
        </p:spPr>
      </p:pic>
      <p:sp>
        <p:nvSpPr>
          <p:cNvPr id="18" name="矩形 17"/>
          <p:cNvSpPr/>
          <p:nvPr/>
        </p:nvSpPr>
        <p:spPr>
          <a:xfrm rot="5400000">
            <a:off x="3851230" y="4848490"/>
            <a:ext cx="152149" cy="1680839"/>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accent5">
                  <a:lumMod val="75000"/>
                </a:schemeClr>
              </a:solidFill>
              <a:cs typeface="+mn-ea"/>
              <a:sym typeface="+mn-lt"/>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320727" y="470862"/>
            <a:ext cx="1672253" cy="461665"/>
          </a:xfrm>
          <a:prstGeom prst="rect">
            <a:avLst/>
          </a:prstGeom>
          <a:noFill/>
        </p:spPr>
        <p:txBody>
          <a:bodyPr wrap="none" rtlCol="0">
            <a:spAutoFit/>
          </a:bodyPr>
          <a:lstStyle/>
          <a:p>
            <a:r>
              <a:rPr lang="zh-CN" altLang="en-US" sz="2400" spc="500" dirty="0">
                <a:latin typeface="华文中宋" panose="02010600040101010101" pitchFamily="2" charset="-122"/>
                <a:ea typeface="华文中宋" panose="02010600040101010101" pitchFamily="2" charset="-122"/>
                <a:cs typeface="+mn-ea"/>
                <a:sym typeface="+mn-lt"/>
              </a:rPr>
              <a:t>小组分工</a:t>
            </a:r>
          </a:p>
        </p:txBody>
      </p:sp>
      <p:grpSp>
        <p:nvGrpSpPr>
          <p:cNvPr id="45" name="组合 44"/>
          <p:cNvGrpSpPr/>
          <p:nvPr/>
        </p:nvGrpSpPr>
        <p:grpSpPr>
          <a:xfrm>
            <a:off x="660400" y="430009"/>
            <a:ext cx="597949" cy="598691"/>
            <a:chOff x="7473473" y="880941"/>
            <a:chExt cx="782786" cy="783758"/>
          </a:xfrm>
        </p:grpSpPr>
        <p:sp>
          <p:nvSpPr>
            <p:cNvPr id="18" name="椭圆 17"/>
            <p:cNvSpPr/>
            <p:nvPr/>
          </p:nvSpPr>
          <p:spPr bwMode="auto">
            <a:xfrm>
              <a:off x="7473473" y="880941"/>
              <a:ext cx="782786" cy="783758"/>
            </a:xfrm>
            <a:prstGeom prst="ellipse">
              <a:avLst/>
            </a:prstGeom>
            <a:solidFill>
              <a:schemeClr val="accent3"/>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cs typeface="+mn-ea"/>
                <a:sym typeface="+mn-lt"/>
              </a:endParaRPr>
            </a:p>
          </p:txBody>
        </p:sp>
        <p:sp>
          <p:nvSpPr>
            <p:cNvPr id="19" name="椭圆 18"/>
            <p:cNvSpPr/>
            <p:nvPr/>
          </p:nvSpPr>
          <p:spPr bwMode="auto">
            <a:xfrm>
              <a:off x="7526956" y="934423"/>
              <a:ext cx="675821" cy="676794"/>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cs typeface="+mn-ea"/>
                <a:sym typeface="+mn-lt"/>
              </a:endParaRPr>
            </a:p>
          </p:txBody>
        </p:sp>
        <p:pic>
          <p:nvPicPr>
            <p:cNvPr id="40" name="图形 39" descr="铅笔"/>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662098" y="1040649"/>
              <a:ext cx="457199" cy="457199"/>
            </a:xfrm>
            <a:prstGeom prst="rect">
              <a:avLst/>
            </a:prstGeom>
          </p:spPr>
        </p:pic>
      </p:grpSp>
      <p:pic>
        <p:nvPicPr>
          <p:cNvPr id="37" name="图片 3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64354" y="388997"/>
            <a:ext cx="2688085" cy="638420"/>
          </a:xfrm>
          <a:prstGeom prst="rect">
            <a:avLst/>
          </a:prstGeom>
        </p:spPr>
      </p:pic>
      <p:sp>
        <p:nvSpPr>
          <p:cNvPr id="24" name="矩形 23"/>
          <p:cNvSpPr/>
          <p:nvPr/>
        </p:nvSpPr>
        <p:spPr>
          <a:xfrm rot="5400000">
            <a:off x="2585470" y="-828103"/>
            <a:ext cx="45719" cy="387108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accent5">
                  <a:lumMod val="75000"/>
                </a:schemeClr>
              </a:solidFill>
              <a:cs typeface="+mn-ea"/>
              <a:sym typeface="+mn-lt"/>
            </a:endParaRPr>
          </a:p>
        </p:txBody>
      </p:sp>
      <p:sp>
        <p:nvSpPr>
          <p:cNvPr id="3" name="ïşlïďè">
            <a:extLst>
              <a:ext uri="{FF2B5EF4-FFF2-40B4-BE49-F238E27FC236}">
                <a16:creationId xmlns:a16="http://schemas.microsoft.com/office/drawing/2014/main" id="{3BCEBDFA-1113-27B9-E880-158F2B529236}"/>
              </a:ext>
            </a:extLst>
          </p:cNvPr>
          <p:cNvSpPr/>
          <p:nvPr/>
        </p:nvSpPr>
        <p:spPr>
          <a:xfrm>
            <a:off x="1639910" y="1672492"/>
            <a:ext cx="3819677" cy="1781907"/>
          </a:xfrm>
          <a:prstGeom prst="rect">
            <a:avLst/>
          </a:prstGeom>
          <a:noFill/>
          <a:ln w="15875" cap="flat" cmpd="sng" algn="ctr">
            <a:solidFill>
              <a:srgbClr val="F0F0F0">
                <a:lumMod val="75000"/>
              </a:srgbClr>
            </a:solidFill>
            <a:prstDash val="solid"/>
            <a:miter lim="800000"/>
          </a:ln>
          <a:effectLst/>
        </p:spPr>
        <p:txBody>
          <a:bodyPr wrap="square" lIns="91440" tIns="45720" rIns="91440" bIns="45720" anchor="ctr">
            <a:norm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0" cap="none" spc="0" normalizeH="0" baseline="0" noProof="0" dirty="0">
              <a:ln>
                <a:noFill/>
              </a:ln>
              <a:solidFill>
                <a:srgbClr val="FFFFFF"/>
              </a:solidFill>
              <a:effectLst/>
              <a:uLnTx/>
              <a:uFillTx/>
              <a:latin typeface="微软雅黑" panose="020B0503020204020204" charset="-122"/>
              <a:ea typeface="微软雅黑" panose="020B0503020204020204" charset="-122"/>
              <a:cs typeface="+mn-cs"/>
            </a:endParaRPr>
          </a:p>
        </p:txBody>
      </p:sp>
      <p:sp>
        <p:nvSpPr>
          <p:cNvPr id="4" name="ïṡlîḍé">
            <a:extLst>
              <a:ext uri="{FF2B5EF4-FFF2-40B4-BE49-F238E27FC236}">
                <a16:creationId xmlns:a16="http://schemas.microsoft.com/office/drawing/2014/main" id="{26FF60EC-A3D0-7ACD-EB6A-51AE46958C3B}"/>
              </a:ext>
            </a:extLst>
          </p:cNvPr>
          <p:cNvSpPr/>
          <p:nvPr/>
        </p:nvSpPr>
        <p:spPr>
          <a:xfrm>
            <a:off x="1639910" y="4115953"/>
            <a:ext cx="3819677" cy="1781907"/>
          </a:xfrm>
          <a:prstGeom prst="rect">
            <a:avLst/>
          </a:prstGeom>
          <a:noFill/>
          <a:ln w="15875" cap="flat" cmpd="sng" algn="ctr">
            <a:solidFill>
              <a:srgbClr val="F0F0F0">
                <a:lumMod val="75000"/>
              </a:srgbClr>
            </a:solidFill>
            <a:prstDash val="solid"/>
            <a:miter lim="800000"/>
          </a:ln>
          <a:effectLst/>
        </p:spPr>
        <p:txBody>
          <a:bodyPr wrap="square" lIns="91440" tIns="45720" rIns="91440" bIns="45720" anchor="ctr">
            <a:norm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0" cap="none" spc="0" normalizeH="0" baseline="0" noProof="0" dirty="0">
              <a:ln>
                <a:noFill/>
              </a:ln>
              <a:solidFill>
                <a:srgbClr val="FFFFFF"/>
              </a:solidFill>
              <a:effectLst/>
              <a:uLnTx/>
              <a:uFillTx/>
              <a:latin typeface="微软雅黑" panose="020B0503020204020204" charset="-122"/>
              <a:ea typeface="微软雅黑" panose="020B0503020204020204" charset="-122"/>
              <a:cs typeface="+mn-cs"/>
            </a:endParaRPr>
          </a:p>
        </p:txBody>
      </p:sp>
      <p:sp>
        <p:nvSpPr>
          <p:cNvPr id="6" name="ïŝlíḍè">
            <a:extLst>
              <a:ext uri="{FF2B5EF4-FFF2-40B4-BE49-F238E27FC236}">
                <a16:creationId xmlns:a16="http://schemas.microsoft.com/office/drawing/2014/main" id="{01F1A15C-6317-7D4C-980D-DB6FCEC34200}"/>
              </a:ext>
            </a:extLst>
          </p:cNvPr>
          <p:cNvSpPr/>
          <p:nvPr/>
        </p:nvSpPr>
        <p:spPr>
          <a:xfrm rot="2700000">
            <a:off x="3171895" y="3738100"/>
            <a:ext cx="755703" cy="755703"/>
          </a:xfrm>
          <a:prstGeom prst="roundRect">
            <a:avLst/>
          </a:prstGeom>
          <a:solidFill>
            <a:schemeClr val="accent1"/>
          </a:solidFill>
          <a:ln w="12700" cap="flat" cmpd="sng" algn="ctr">
            <a:noFill/>
            <a:prstDash val="solid"/>
            <a:miter lim="800000"/>
          </a:ln>
          <a:effectLst/>
        </p:spPr>
        <p:txBody>
          <a:bodyPr wrap="square" lIns="91440" tIns="45720" rIns="91440" bIns="45720" anchor="ctr">
            <a:norm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0" cap="none" spc="0" normalizeH="0" baseline="0" noProof="0" dirty="0">
              <a:ln>
                <a:noFill/>
              </a:ln>
              <a:solidFill>
                <a:srgbClr val="FFFFFF"/>
              </a:solidFill>
              <a:effectLst/>
              <a:uLnTx/>
              <a:uFillTx/>
              <a:latin typeface="微软雅黑" panose="020B0503020204020204" charset="-122"/>
              <a:ea typeface="微软雅黑" panose="020B0503020204020204" charset="-122"/>
              <a:cs typeface="+mn-cs"/>
            </a:endParaRPr>
          </a:p>
        </p:txBody>
      </p:sp>
      <p:sp>
        <p:nvSpPr>
          <p:cNvPr id="7" name="iṣļiḋe">
            <a:extLst>
              <a:ext uri="{FF2B5EF4-FFF2-40B4-BE49-F238E27FC236}">
                <a16:creationId xmlns:a16="http://schemas.microsoft.com/office/drawing/2014/main" id="{31DB7A09-D001-13E0-5ED2-B653FE3E45DE}"/>
              </a:ext>
            </a:extLst>
          </p:cNvPr>
          <p:cNvSpPr/>
          <p:nvPr/>
        </p:nvSpPr>
        <p:spPr>
          <a:xfrm>
            <a:off x="6702594" y="1670939"/>
            <a:ext cx="3819677" cy="1781907"/>
          </a:xfrm>
          <a:prstGeom prst="rect">
            <a:avLst/>
          </a:prstGeom>
          <a:noFill/>
          <a:ln w="15875" cap="flat" cmpd="sng" algn="ctr">
            <a:solidFill>
              <a:srgbClr val="F0F0F0">
                <a:lumMod val="75000"/>
              </a:srgbClr>
            </a:solidFill>
            <a:prstDash val="solid"/>
            <a:miter lim="800000"/>
          </a:ln>
          <a:effectLst/>
        </p:spPr>
        <p:txBody>
          <a:bodyPr wrap="square" lIns="91440" tIns="45720" rIns="91440" bIns="45720" anchor="ctr">
            <a:norm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0" cap="none" spc="0" normalizeH="0" baseline="0" noProof="0" dirty="0">
              <a:ln>
                <a:noFill/>
              </a:ln>
              <a:solidFill>
                <a:srgbClr val="FFFFFF"/>
              </a:solidFill>
              <a:effectLst/>
              <a:uLnTx/>
              <a:uFillTx/>
              <a:latin typeface="微软雅黑" panose="020B0503020204020204" charset="-122"/>
              <a:ea typeface="微软雅黑" panose="020B0503020204020204" charset="-122"/>
              <a:cs typeface="+mn-cs"/>
            </a:endParaRPr>
          </a:p>
        </p:txBody>
      </p:sp>
      <p:sp>
        <p:nvSpPr>
          <p:cNvPr id="8" name="iṥḷíďe">
            <a:extLst>
              <a:ext uri="{FF2B5EF4-FFF2-40B4-BE49-F238E27FC236}">
                <a16:creationId xmlns:a16="http://schemas.microsoft.com/office/drawing/2014/main" id="{DDDECBAE-4F49-473A-31D9-1E7B5FA241D0}"/>
              </a:ext>
            </a:extLst>
          </p:cNvPr>
          <p:cNvSpPr/>
          <p:nvPr/>
        </p:nvSpPr>
        <p:spPr>
          <a:xfrm rot="2700000">
            <a:off x="8234580" y="1293086"/>
            <a:ext cx="755703" cy="755703"/>
          </a:xfrm>
          <a:prstGeom prst="roundRect">
            <a:avLst/>
          </a:prstGeom>
          <a:solidFill>
            <a:schemeClr val="accent1"/>
          </a:solidFill>
          <a:ln w="12700" cap="flat" cmpd="sng" algn="ctr">
            <a:noFill/>
            <a:prstDash val="solid"/>
            <a:miter lim="800000"/>
          </a:ln>
          <a:effectLst/>
        </p:spPr>
        <p:txBody>
          <a:bodyPr wrap="square" lIns="91440" tIns="45720" rIns="91440" bIns="45720" anchor="ctr">
            <a:norm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0" cap="none" spc="0" normalizeH="0" baseline="0" noProof="0" dirty="0">
              <a:ln>
                <a:noFill/>
              </a:ln>
              <a:solidFill>
                <a:srgbClr val="FFFFFF"/>
              </a:solidFill>
              <a:effectLst/>
              <a:uLnTx/>
              <a:uFillTx/>
              <a:latin typeface="微软雅黑" panose="020B0503020204020204" charset="-122"/>
              <a:ea typeface="微软雅黑" panose="020B0503020204020204" charset="-122"/>
              <a:cs typeface="+mn-cs"/>
            </a:endParaRPr>
          </a:p>
        </p:txBody>
      </p:sp>
      <p:sp>
        <p:nvSpPr>
          <p:cNvPr id="9" name="iS1íḍé">
            <a:extLst>
              <a:ext uri="{FF2B5EF4-FFF2-40B4-BE49-F238E27FC236}">
                <a16:creationId xmlns:a16="http://schemas.microsoft.com/office/drawing/2014/main" id="{DF486D75-0C10-56BB-4493-03BEAD42E0B4}"/>
              </a:ext>
            </a:extLst>
          </p:cNvPr>
          <p:cNvSpPr/>
          <p:nvPr/>
        </p:nvSpPr>
        <p:spPr>
          <a:xfrm>
            <a:off x="6732413" y="4087698"/>
            <a:ext cx="3819677" cy="1781907"/>
          </a:xfrm>
          <a:prstGeom prst="rect">
            <a:avLst/>
          </a:prstGeom>
          <a:solidFill>
            <a:schemeClr val="accent4"/>
          </a:solidFill>
          <a:ln w="25400" cap="flat" cmpd="sng" algn="ctr">
            <a:noFill/>
            <a:prstDash val="solid"/>
            <a:miter lim="800000"/>
          </a:ln>
          <a:effectLst/>
        </p:spPr>
        <p:txBody>
          <a:bodyPr wrap="square" lIns="91440" tIns="45720" rIns="91440" bIns="45720" anchor="ctr">
            <a:norm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0" cap="none" spc="0" normalizeH="0" baseline="0" noProof="0" dirty="0">
              <a:ln>
                <a:noFill/>
              </a:ln>
              <a:solidFill>
                <a:srgbClr val="FFFFFF"/>
              </a:solidFill>
              <a:effectLst/>
              <a:uLnTx/>
              <a:uFillTx/>
              <a:latin typeface="微软雅黑" panose="020B0503020204020204" charset="-122"/>
              <a:ea typeface="微软雅黑" panose="020B0503020204020204" charset="-122"/>
              <a:cs typeface="+mn-cs"/>
            </a:endParaRPr>
          </a:p>
        </p:txBody>
      </p:sp>
      <p:sp>
        <p:nvSpPr>
          <p:cNvPr id="10" name="ïṡ1íḓê">
            <a:extLst>
              <a:ext uri="{FF2B5EF4-FFF2-40B4-BE49-F238E27FC236}">
                <a16:creationId xmlns:a16="http://schemas.microsoft.com/office/drawing/2014/main" id="{F611ED76-C28E-3F2A-B6A6-16EA62781434}"/>
              </a:ext>
            </a:extLst>
          </p:cNvPr>
          <p:cNvSpPr/>
          <p:nvPr/>
        </p:nvSpPr>
        <p:spPr>
          <a:xfrm rot="2700000">
            <a:off x="8264399" y="3709847"/>
            <a:ext cx="755703" cy="755703"/>
          </a:xfrm>
          <a:prstGeom prst="roundRect">
            <a:avLst/>
          </a:prstGeom>
          <a:solidFill>
            <a:srgbClr val="FFFFFF"/>
          </a:solidFill>
          <a:ln w="25400" cap="flat" cmpd="sng" algn="ctr">
            <a:solidFill>
              <a:schemeClr val="accent4"/>
            </a:solidFill>
            <a:prstDash val="solid"/>
            <a:miter lim="800000"/>
          </a:ln>
          <a:effectLst/>
        </p:spPr>
        <p:txBody>
          <a:bodyPr wrap="square" lIns="91440" tIns="45720" rIns="91440" bIns="45720" anchor="ctr">
            <a:norm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0" cap="none" spc="0" normalizeH="0" baseline="0" noProof="0" dirty="0">
              <a:ln>
                <a:noFill/>
              </a:ln>
              <a:solidFill>
                <a:srgbClr val="FFFFFF"/>
              </a:solidFill>
              <a:effectLst/>
              <a:uLnTx/>
              <a:uFillTx/>
              <a:latin typeface="微软雅黑" panose="020B0503020204020204" charset="-122"/>
              <a:ea typeface="微软雅黑" panose="020B0503020204020204" charset="-122"/>
              <a:cs typeface="+mn-cs"/>
            </a:endParaRPr>
          </a:p>
        </p:txBody>
      </p:sp>
      <p:cxnSp>
        <p:nvCxnSpPr>
          <p:cNvPr id="11" name="直接连接符 10">
            <a:extLst>
              <a:ext uri="{FF2B5EF4-FFF2-40B4-BE49-F238E27FC236}">
                <a16:creationId xmlns:a16="http://schemas.microsoft.com/office/drawing/2014/main" id="{83D007EB-A73A-D496-CF23-5C95E3EBE65E}"/>
              </a:ext>
            </a:extLst>
          </p:cNvPr>
          <p:cNvCxnSpPr/>
          <p:nvPr/>
        </p:nvCxnSpPr>
        <p:spPr>
          <a:xfrm>
            <a:off x="6096000" y="2119848"/>
            <a:ext cx="0" cy="3198532"/>
          </a:xfrm>
          <a:prstGeom prst="line">
            <a:avLst/>
          </a:prstGeom>
          <a:noFill/>
          <a:ln w="9525" cap="flat" cmpd="sng" algn="ctr">
            <a:solidFill>
              <a:srgbClr val="F0F0F0">
                <a:lumMod val="75000"/>
              </a:srgbClr>
            </a:solidFill>
            <a:prstDash val="sysDot"/>
            <a:miter lim="800000"/>
            <a:headEnd type="arrow"/>
            <a:tailEnd type="arrow"/>
          </a:ln>
          <a:effectLst/>
        </p:spPr>
      </p:cxnSp>
      <p:cxnSp>
        <p:nvCxnSpPr>
          <p:cNvPr id="12" name="直接连接符 11">
            <a:extLst>
              <a:ext uri="{FF2B5EF4-FFF2-40B4-BE49-F238E27FC236}">
                <a16:creationId xmlns:a16="http://schemas.microsoft.com/office/drawing/2014/main" id="{1B1CD43C-F0E5-73AB-50F6-150A8B5B03B6}"/>
              </a:ext>
            </a:extLst>
          </p:cNvPr>
          <p:cNvCxnSpPr/>
          <p:nvPr/>
        </p:nvCxnSpPr>
        <p:spPr>
          <a:xfrm>
            <a:off x="4738467" y="3798949"/>
            <a:ext cx="2715065" cy="0"/>
          </a:xfrm>
          <a:prstGeom prst="line">
            <a:avLst/>
          </a:prstGeom>
          <a:noFill/>
          <a:ln w="9525" cap="flat" cmpd="sng" algn="ctr">
            <a:solidFill>
              <a:srgbClr val="F0F0F0">
                <a:lumMod val="75000"/>
              </a:srgbClr>
            </a:solidFill>
            <a:prstDash val="sysDot"/>
            <a:miter lim="800000"/>
            <a:headEnd type="arrow"/>
            <a:tailEnd type="arrow"/>
          </a:ln>
          <a:effectLst/>
        </p:spPr>
      </p:cxnSp>
      <p:sp>
        <p:nvSpPr>
          <p:cNvPr id="13" name="iS1ídê">
            <a:extLst>
              <a:ext uri="{FF2B5EF4-FFF2-40B4-BE49-F238E27FC236}">
                <a16:creationId xmlns:a16="http://schemas.microsoft.com/office/drawing/2014/main" id="{378BA4CE-342B-37FF-D924-8F15D63262CF}"/>
              </a:ext>
            </a:extLst>
          </p:cNvPr>
          <p:cNvSpPr/>
          <p:nvPr/>
        </p:nvSpPr>
        <p:spPr>
          <a:xfrm rot="2700000">
            <a:off x="3171896" y="1294641"/>
            <a:ext cx="755703" cy="755703"/>
          </a:xfrm>
          <a:prstGeom prst="roundRect">
            <a:avLst/>
          </a:prstGeom>
          <a:solidFill>
            <a:schemeClr val="accent1"/>
          </a:solidFill>
          <a:ln w="12700" cap="flat" cmpd="sng" algn="ctr">
            <a:noFill/>
            <a:prstDash val="solid"/>
            <a:miter lim="800000"/>
          </a:ln>
          <a:effectLst/>
        </p:spPr>
        <p:txBody>
          <a:bodyPr wrap="square" lIns="91440" tIns="45720" rIns="91440" bIns="45720" anchor="ctr">
            <a:norm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0" cap="none" spc="0" normalizeH="0" baseline="0" noProof="0" dirty="0">
              <a:ln>
                <a:noFill/>
              </a:ln>
              <a:solidFill>
                <a:srgbClr val="FFFFFF"/>
              </a:solidFill>
              <a:effectLst/>
              <a:uLnTx/>
              <a:uFillTx/>
              <a:latin typeface="微软雅黑" panose="020B0503020204020204" charset="-122"/>
              <a:ea typeface="微软雅黑" panose="020B0503020204020204" charset="-122"/>
              <a:cs typeface="+mn-cs"/>
            </a:endParaRPr>
          </a:p>
        </p:txBody>
      </p:sp>
      <p:sp>
        <p:nvSpPr>
          <p:cNvPr id="14" name="文本框 13">
            <a:extLst>
              <a:ext uri="{FF2B5EF4-FFF2-40B4-BE49-F238E27FC236}">
                <a16:creationId xmlns:a16="http://schemas.microsoft.com/office/drawing/2014/main" id="{230D5F37-1B4B-84DA-B11D-4ECFB6957E2A}"/>
              </a:ext>
            </a:extLst>
          </p:cNvPr>
          <p:cNvSpPr txBox="1"/>
          <p:nvPr/>
        </p:nvSpPr>
        <p:spPr>
          <a:xfrm>
            <a:off x="1756374" y="2202589"/>
            <a:ext cx="3586748" cy="1409232"/>
          </a:xfrm>
          <a:prstGeom prst="rect">
            <a:avLst/>
          </a:prstGeom>
          <a:noFill/>
        </p:spPr>
        <p:txBody>
          <a:bodyPr wrap="square" lIns="0" tIns="0" rIns="0" bIns="0" rtlCol="0">
            <a:spAutoFit/>
          </a:bodyPr>
          <a:lstStyle/>
          <a:p>
            <a:pPr marL="0" marR="0" lvl="0" indent="0" algn="ctr" defTabSz="914400" rtl="0" eaLnBrk="1" fontAlgn="auto" latinLnBrk="0" hangingPunct="1">
              <a:lnSpc>
                <a:spcPct val="130000"/>
              </a:lnSpc>
              <a:spcBef>
                <a:spcPts val="0"/>
              </a:spcBef>
              <a:spcAft>
                <a:spcPts val="0"/>
              </a:spcAft>
              <a:buClrTx/>
              <a:buSzTx/>
              <a:buFontTx/>
              <a:buNone/>
              <a:defRPr/>
            </a:pPr>
            <a:r>
              <a:rPr kumimoji="0" lang="zh-CN" altLang="en-US" sz="2000" b="1" i="0" u="none" strike="noStrike" kern="1200" cap="none" spc="300" normalizeH="0" baseline="0" noProof="0" dirty="0">
                <a:ln>
                  <a:noFill/>
                </a:ln>
                <a:solidFill>
                  <a:srgbClr val="006C39"/>
                </a:solidFill>
                <a:effectLst/>
                <a:uLnTx/>
                <a:uFillTx/>
                <a:latin typeface="微软雅黑" panose="020B0503020204020204" charset="-122"/>
                <a:ea typeface="微软雅黑" panose="020B0503020204020204" charset="-122"/>
                <a:cs typeface="+mn-cs"/>
              </a:rPr>
              <a:t>邹知秋</a:t>
            </a:r>
            <a:endParaRPr kumimoji="0" lang="en-US" altLang="zh-CN" sz="2000" b="1" i="0" u="none" strike="noStrike" kern="1200" cap="none" spc="300" normalizeH="0" baseline="0" noProof="0" dirty="0">
              <a:ln>
                <a:noFill/>
              </a:ln>
              <a:solidFill>
                <a:srgbClr val="006C39"/>
              </a:solidFill>
              <a:effectLst/>
              <a:uLnTx/>
              <a:uFillTx/>
              <a:latin typeface="微软雅黑" panose="020B0503020204020204" charset="-122"/>
              <a:ea typeface="微软雅黑" panose="020B0503020204020204" charset="-122"/>
              <a:cs typeface="+mn-cs"/>
            </a:endParaRPr>
          </a:p>
          <a:p>
            <a:pPr marL="0" marR="0" lvl="0" indent="0" algn="ctr" defTabSz="914400" rtl="0" eaLnBrk="1" fontAlgn="auto" latinLnBrk="0" hangingPunct="1">
              <a:lnSpc>
                <a:spcPct val="130000"/>
              </a:lnSpc>
              <a:spcBef>
                <a:spcPts val="0"/>
              </a:spcBef>
              <a:spcAft>
                <a:spcPts val="0"/>
              </a:spcAft>
              <a:buClrTx/>
              <a:buSzTx/>
              <a:buFontTx/>
              <a:buNone/>
              <a:defRPr/>
            </a:pP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项目配置</a:t>
            </a:r>
            <a:endPar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ctr" defTabSz="914400" rtl="0" eaLnBrk="1" fontAlgn="auto" latinLnBrk="0" hangingPunct="1">
              <a:lnSpc>
                <a:spcPct val="130000"/>
              </a:lnSpc>
              <a:spcBef>
                <a:spcPts val="0"/>
              </a:spcBef>
              <a:spcAft>
                <a:spcPts val="0"/>
              </a:spcAft>
              <a:buClrTx/>
              <a:buSzTx/>
              <a:buFontTx/>
              <a:buNone/>
              <a:defRPr/>
            </a:pP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上板测试</a:t>
            </a:r>
            <a:endParaRPr kumimoji="0" lang="en-US" altLang="zh-CN" sz="2800" b="1" i="0" u="none" strike="noStrike" kern="1200" cap="none" spc="300" normalizeH="0" baseline="0" noProof="0" dirty="0">
              <a:ln>
                <a:noFill/>
              </a:ln>
              <a:solidFill>
                <a:srgbClr val="006C39"/>
              </a:solidFill>
              <a:effectLst/>
              <a:uLnTx/>
              <a:uFillTx/>
              <a:latin typeface="微软雅黑" panose="020B0503020204020204" charset="-122"/>
              <a:ea typeface="微软雅黑" panose="020B0503020204020204" charset="-122"/>
              <a:cs typeface="+mn-cs"/>
            </a:endParaRPr>
          </a:p>
          <a:p>
            <a:pPr marL="0" marR="0" lvl="0" indent="0" algn="ctr" defTabSz="914400" rtl="0" eaLnBrk="1" fontAlgn="auto" latinLnBrk="0" hangingPunct="1">
              <a:lnSpc>
                <a:spcPct val="130000"/>
              </a:lnSpc>
              <a:spcBef>
                <a:spcPts val="0"/>
              </a:spcBef>
              <a:spcAft>
                <a:spcPts val="0"/>
              </a:spcAft>
              <a:buClrTx/>
              <a:buSzTx/>
              <a:buFontTx/>
              <a:buNone/>
              <a:defRPr/>
            </a:pPr>
            <a:endParaRPr kumimoji="0" lang="zh-CN" altLang="en-US" sz="1600" b="0" i="0" u="none" strike="noStrike" kern="1200" cap="none" spc="30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5" name="文本框 14">
            <a:extLst>
              <a:ext uri="{FF2B5EF4-FFF2-40B4-BE49-F238E27FC236}">
                <a16:creationId xmlns:a16="http://schemas.microsoft.com/office/drawing/2014/main" id="{2CB2B2AB-4E90-E6F5-FB08-A2471D54029D}"/>
              </a:ext>
            </a:extLst>
          </p:cNvPr>
          <p:cNvSpPr txBox="1"/>
          <p:nvPr/>
        </p:nvSpPr>
        <p:spPr>
          <a:xfrm>
            <a:off x="6848875" y="4617795"/>
            <a:ext cx="3586748" cy="1040285"/>
          </a:xfrm>
          <a:prstGeom prst="rect">
            <a:avLst/>
          </a:prstGeom>
          <a:noFill/>
        </p:spPr>
        <p:txBody>
          <a:bodyPr wrap="square" lIns="0" tIns="0" rIns="0" bIns="0" rtlCol="0">
            <a:spAutoFit/>
          </a:bodyPr>
          <a:lstStyle/>
          <a:p>
            <a:pPr marL="0" marR="0" lvl="0" indent="0" algn="ctr" defTabSz="914400" rtl="0" eaLnBrk="1" fontAlgn="auto" latinLnBrk="0" hangingPunct="1">
              <a:lnSpc>
                <a:spcPct val="130000"/>
              </a:lnSpc>
              <a:spcBef>
                <a:spcPts val="0"/>
              </a:spcBef>
              <a:spcAft>
                <a:spcPts val="0"/>
              </a:spcAft>
              <a:buClrTx/>
              <a:buSzTx/>
              <a:buFontTx/>
              <a:buNone/>
              <a:defRPr/>
            </a:pPr>
            <a:r>
              <a:rPr kumimoji="0" lang="zh-CN" altLang="en-US" sz="2000" b="1" i="0" u="none" strike="noStrike" kern="1200" cap="none" spc="300" normalizeH="0" baseline="0" noProof="0" dirty="0">
                <a:ln>
                  <a:noFill/>
                </a:ln>
                <a:solidFill>
                  <a:srgbClr val="FFFFFF"/>
                </a:solidFill>
                <a:effectLst/>
                <a:uLnTx/>
                <a:uFillTx/>
                <a:latin typeface="微软雅黑" panose="020B0503020204020204" charset="-122"/>
                <a:ea typeface="微软雅黑" panose="020B0503020204020204" charset="-122"/>
                <a:cs typeface="+mn-cs"/>
              </a:rPr>
              <a:t>未来工作</a:t>
            </a:r>
            <a:endParaRPr kumimoji="0" lang="en-US" altLang="zh-CN" sz="2000" b="1" i="0" u="none" strike="noStrike" kern="1200" cap="none" spc="300" normalizeH="0" baseline="0" noProof="0" dirty="0">
              <a:ln>
                <a:noFill/>
              </a:ln>
              <a:solidFill>
                <a:srgbClr val="FFFFFF"/>
              </a:solidFill>
              <a:effectLst/>
              <a:uLnTx/>
              <a:uFillTx/>
              <a:latin typeface="微软雅黑" panose="020B0503020204020204" charset="-122"/>
              <a:ea typeface="微软雅黑" panose="020B0503020204020204" charset="-122"/>
              <a:cs typeface="+mn-cs"/>
            </a:endParaRPr>
          </a:p>
          <a:p>
            <a:pPr marL="0" marR="0" lvl="0" indent="0" algn="ctr" defTabSz="914400" rtl="0" eaLnBrk="1" fontAlgn="auto" latinLnBrk="0" hangingPunct="1">
              <a:lnSpc>
                <a:spcPct val="130000"/>
              </a:lnSpc>
              <a:spcBef>
                <a:spcPts val="0"/>
              </a:spcBef>
              <a:spcAft>
                <a:spcPts val="0"/>
              </a:spcAft>
              <a:buClrTx/>
              <a:buSzTx/>
              <a:buFontTx/>
              <a:buNone/>
              <a:defRPr/>
            </a:pPr>
            <a:r>
              <a:rPr kumimoji="0" lang="en-US" altLang="zh-CN" sz="1600" b="0" i="0" u="none" strike="noStrike" kern="1200" cap="none" spc="300" normalizeH="0" baseline="0" noProof="0" dirty="0">
                <a:ln>
                  <a:noFill/>
                </a:ln>
                <a:solidFill>
                  <a:srgbClr val="FFFFFF"/>
                </a:solidFill>
                <a:effectLst/>
                <a:uLnTx/>
                <a:uFillTx/>
                <a:latin typeface="微软雅黑" panose="020B0503020204020204" charset="-122"/>
                <a:ea typeface="微软雅黑" panose="020B0503020204020204" charset="-122"/>
                <a:cs typeface="+mn-cs"/>
              </a:rPr>
              <a:t>ILA</a:t>
            </a:r>
            <a:r>
              <a:rPr kumimoji="0" lang="zh-CN" altLang="en-US" sz="1600" b="0" i="0" u="none" strike="noStrike" kern="1200" cap="none" spc="300" normalizeH="0" baseline="0" noProof="0" dirty="0">
                <a:ln>
                  <a:noFill/>
                </a:ln>
                <a:solidFill>
                  <a:srgbClr val="FFFFFF"/>
                </a:solidFill>
                <a:effectLst/>
                <a:uLnTx/>
                <a:uFillTx/>
                <a:latin typeface="微软雅黑" panose="020B0503020204020204" charset="-122"/>
                <a:ea typeface="微软雅黑" panose="020B0503020204020204" charset="-122"/>
                <a:cs typeface="+mn-cs"/>
              </a:rPr>
              <a:t>的学习与使用，蓝牙通信更复杂的软件应用</a:t>
            </a:r>
            <a:r>
              <a:rPr lang="en-US" altLang="zh-CN" sz="1600" spc="300" dirty="0">
                <a:solidFill>
                  <a:srgbClr val="FFFFFF"/>
                </a:solidFill>
                <a:latin typeface="微软雅黑" panose="020B0503020204020204" charset="-122"/>
                <a:ea typeface="微软雅黑" panose="020B0503020204020204" charset="-122"/>
              </a:rPr>
              <a:t>……</a:t>
            </a:r>
            <a:endParaRPr kumimoji="0" lang="en-US" altLang="zh-CN" sz="1600" b="0" i="0" u="none" strike="noStrike" kern="1200" cap="none" spc="300" normalizeH="0" baseline="0" noProof="0" dirty="0">
              <a:ln>
                <a:noFill/>
              </a:ln>
              <a:solidFill>
                <a:srgbClr val="FFFFFF"/>
              </a:solidFill>
              <a:effectLst/>
              <a:uLnTx/>
              <a:uFillTx/>
              <a:latin typeface="微软雅黑" panose="020B0503020204020204" charset="-122"/>
              <a:ea typeface="微软雅黑" panose="020B0503020204020204" charset="-122"/>
              <a:cs typeface="+mn-cs"/>
            </a:endParaRPr>
          </a:p>
        </p:txBody>
      </p:sp>
      <p:sp>
        <p:nvSpPr>
          <p:cNvPr id="16" name="文本框 15">
            <a:extLst>
              <a:ext uri="{FF2B5EF4-FFF2-40B4-BE49-F238E27FC236}">
                <a16:creationId xmlns:a16="http://schemas.microsoft.com/office/drawing/2014/main" id="{9C285A39-093B-857B-30CA-0AFD1C488139}"/>
              </a:ext>
            </a:extLst>
          </p:cNvPr>
          <p:cNvSpPr txBox="1"/>
          <p:nvPr/>
        </p:nvSpPr>
        <p:spPr>
          <a:xfrm>
            <a:off x="1756374" y="4644098"/>
            <a:ext cx="3586748" cy="1082219"/>
          </a:xfrm>
          <a:prstGeom prst="rect">
            <a:avLst/>
          </a:prstGeom>
          <a:noFill/>
        </p:spPr>
        <p:txBody>
          <a:bodyPr wrap="square" lIns="0" tIns="0" rIns="0" bIns="0" rtlCol="0">
            <a:spAutoFit/>
          </a:bodyPr>
          <a:lstStyle/>
          <a:p>
            <a:pPr marL="0" marR="0" lvl="0" indent="0" algn="ctr" defTabSz="914400" rtl="0" eaLnBrk="1" fontAlgn="auto" latinLnBrk="0" hangingPunct="1">
              <a:lnSpc>
                <a:spcPct val="130000"/>
              </a:lnSpc>
              <a:spcBef>
                <a:spcPts val="0"/>
              </a:spcBef>
              <a:spcAft>
                <a:spcPts val="0"/>
              </a:spcAft>
              <a:buClrTx/>
              <a:buSzTx/>
              <a:buFontTx/>
              <a:buNone/>
              <a:defRPr/>
            </a:pPr>
            <a:r>
              <a:rPr kumimoji="0" lang="zh-CN" altLang="en-US" sz="2000" b="1" i="0" u="none" strike="noStrike" kern="1200" cap="none" spc="300" normalizeH="0" baseline="0" noProof="0" dirty="0">
                <a:ln>
                  <a:noFill/>
                </a:ln>
                <a:solidFill>
                  <a:srgbClr val="006C39"/>
                </a:solidFill>
                <a:effectLst/>
                <a:uLnTx/>
                <a:uFillTx/>
                <a:latin typeface="微软雅黑" panose="020B0503020204020204" charset="-122"/>
                <a:ea typeface="微软雅黑" panose="020B0503020204020204" charset="-122"/>
                <a:cs typeface="+mn-cs"/>
              </a:rPr>
              <a:t>郑子帆</a:t>
            </a:r>
            <a:endParaRPr kumimoji="0" lang="en-US" altLang="zh-CN" sz="2800" b="1" i="0" u="none" strike="noStrike" kern="1200" cap="none" spc="300" normalizeH="0" baseline="0" noProof="0" dirty="0">
              <a:ln>
                <a:noFill/>
              </a:ln>
              <a:solidFill>
                <a:srgbClr val="006C39"/>
              </a:solidFill>
              <a:effectLst/>
              <a:uLnTx/>
              <a:uFillTx/>
              <a:latin typeface="微软雅黑" panose="020B0503020204020204" charset="-122"/>
              <a:ea typeface="微软雅黑" panose="020B0503020204020204" charset="-122"/>
              <a:cs typeface="+mn-cs"/>
            </a:endParaRPr>
          </a:p>
          <a:p>
            <a:pPr marL="0" marR="0" lvl="0" indent="0" algn="ctr" defTabSz="914400" rtl="0" eaLnBrk="1" fontAlgn="auto" latinLnBrk="0" hangingPunct="1">
              <a:lnSpc>
                <a:spcPct val="130000"/>
              </a:lnSpc>
              <a:spcBef>
                <a:spcPts val="0"/>
              </a:spcBef>
              <a:spcAft>
                <a:spcPts val="0"/>
              </a:spcAft>
              <a:buClrTx/>
              <a:buSzTx/>
              <a:buFontTx/>
              <a:buNone/>
              <a:defRPr/>
            </a:pPr>
            <a:r>
              <a:rPr lang="en-US" altLang="zh-CN" sz="1800" dirty="0">
                <a:effectLst/>
                <a:latin typeface="Times New Roman" panose="02020603050405020304" pitchFamily="18" charset="0"/>
                <a:ea typeface="宋体" panose="02010600030101010101" pitchFamily="2" charset="-122"/>
              </a:rPr>
              <a:t>AXI</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蓝牙模块编写与封装</a:t>
            </a:r>
            <a:endPar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ctr" defTabSz="914400" rtl="0" eaLnBrk="1" fontAlgn="auto" latinLnBrk="0" hangingPunct="1">
              <a:lnSpc>
                <a:spcPct val="130000"/>
              </a:lnSpc>
              <a:spcBef>
                <a:spcPts val="0"/>
              </a:spcBef>
              <a:spcAft>
                <a:spcPts val="0"/>
              </a:spcAft>
              <a:buClrTx/>
              <a:buSzTx/>
              <a:buFontTx/>
              <a:buNone/>
              <a:defRPr/>
            </a:pP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录制视频</a:t>
            </a:r>
            <a:endParaRPr kumimoji="0" lang="zh-CN" altLang="en-US" sz="1600" b="0" i="0" u="none" strike="noStrike" kern="1200" cap="none" spc="30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7" name="文本框 16">
            <a:extLst>
              <a:ext uri="{FF2B5EF4-FFF2-40B4-BE49-F238E27FC236}">
                <a16:creationId xmlns:a16="http://schemas.microsoft.com/office/drawing/2014/main" id="{6DB8C44D-1D6A-263D-1A7C-C4062AF930A9}"/>
              </a:ext>
            </a:extLst>
          </p:cNvPr>
          <p:cNvSpPr txBox="1"/>
          <p:nvPr/>
        </p:nvSpPr>
        <p:spPr>
          <a:xfrm>
            <a:off x="6819056" y="2199084"/>
            <a:ext cx="3586748" cy="1082219"/>
          </a:xfrm>
          <a:prstGeom prst="rect">
            <a:avLst/>
          </a:prstGeom>
          <a:noFill/>
        </p:spPr>
        <p:txBody>
          <a:bodyPr wrap="square" lIns="0" tIns="0" rIns="0" bIns="0" rtlCol="0">
            <a:spAutoFit/>
          </a:bodyPr>
          <a:lstStyle/>
          <a:p>
            <a:pPr marL="0" marR="0" lvl="0" indent="0" algn="ctr" defTabSz="914400" rtl="0" eaLnBrk="1" fontAlgn="auto" latinLnBrk="0" hangingPunct="1">
              <a:lnSpc>
                <a:spcPct val="130000"/>
              </a:lnSpc>
              <a:spcBef>
                <a:spcPts val="0"/>
              </a:spcBef>
              <a:spcAft>
                <a:spcPts val="0"/>
              </a:spcAft>
              <a:buClrTx/>
              <a:buSzTx/>
              <a:buFontTx/>
              <a:buNone/>
              <a:defRPr/>
            </a:pPr>
            <a:r>
              <a:rPr kumimoji="0" lang="zh-CN" altLang="en-US" sz="2000" b="1" i="0" u="none" strike="noStrike" kern="1200" cap="none" spc="300" normalizeH="0" baseline="0" noProof="0" dirty="0">
                <a:ln>
                  <a:noFill/>
                </a:ln>
                <a:solidFill>
                  <a:srgbClr val="006C39"/>
                </a:solidFill>
                <a:effectLst/>
                <a:uLnTx/>
                <a:uFillTx/>
                <a:latin typeface="微软雅黑" panose="020B0503020204020204" charset="-122"/>
                <a:ea typeface="微软雅黑" panose="020B0503020204020204" charset="-122"/>
                <a:cs typeface="+mn-cs"/>
              </a:rPr>
              <a:t>张驰</a:t>
            </a:r>
            <a:endParaRPr kumimoji="0" lang="en-US" altLang="zh-CN" sz="2800" b="1" i="0" u="none" strike="noStrike" kern="1200" cap="none" spc="300" normalizeH="0" baseline="0" noProof="0" dirty="0">
              <a:ln>
                <a:noFill/>
              </a:ln>
              <a:solidFill>
                <a:srgbClr val="006C39"/>
              </a:solidFill>
              <a:effectLst/>
              <a:uLnTx/>
              <a:uFillTx/>
              <a:latin typeface="微软雅黑" panose="020B0503020204020204" charset="-122"/>
              <a:ea typeface="微软雅黑" panose="020B0503020204020204" charset="-122"/>
              <a:cs typeface="+mn-cs"/>
            </a:endParaRPr>
          </a:p>
          <a:p>
            <a:pPr marL="0" marR="0" lvl="0" indent="0" algn="ctr" defTabSz="914400" rtl="0" eaLnBrk="1" fontAlgn="auto" latinLnBrk="0" hangingPunct="1">
              <a:lnSpc>
                <a:spcPct val="130000"/>
              </a:lnSpc>
              <a:spcBef>
                <a:spcPts val="0"/>
              </a:spcBef>
              <a:spcAft>
                <a:spcPts val="0"/>
              </a:spcAft>
              <a:buClrTx/>
              <a:buSzTx/>
              <a:buFontTx/>
              <a:buNone/>
              <a:defRPr/>
            </a:pPr>
            <a:r>
              <a:rPr lang="en-US" altLang="zh-CN" sz="1800" dirty="0" err="1">
                <a:effectLst/>
                <a:latin typeface="Times New Roman" panose="02020603050405020304" pitchFamily="18" charset="0"/>
                <a:ea typeface="宋体" panose="02010600030101010101" pitchFamily="2" charset="-122"/>
              </a:rPr>
              <a:t>MicroBlaze</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软核编程</a:t>
            </a:r>
            <a:endPar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ctr" defTabSz="914400" rtl="0" eaLnBrk="1" fontAlgn="auto" latinLnBrk="0" hangingPunct="1">
              <a:lnSpc>
                <a:spcPct val="130000"/>
              </a:lnSpc>
              <a:spcBef>
                <a:spcPts val="0"/>
              </a:spcBef>
              <a:spcAft>
                <a:spcPts val="0"/>
              </a:spcAft>
              <a:buClrTx/>
              <a:buSzTx/>
              <a:buFontTx/>
              <a:buNone/>
              <a:defRPr/>
            </a:pP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接口调试</a:t>
            </a:r>
            <a:endParaRPr kumimoji="0" lang="zh-CN" altLang="en-US" sz="1600" b="0" i="0" u="none" strike="noStrike" kern="1200" cap="none" spc="30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p:txBody>
      </p:sp>
      <p:grpSp>
        <p:nvGrpSpPr>
          <p:cNvPr id="20" name="组合 19">
            <a:extLst>
              <a:ext uri="{FF2B5EF4-FFF2-40B4-BE49-F238E27FC236}">
                <a16:creationId xmlns:a16="http://schemas.microsoft.com/office/drawing/2014/main" id="{EE8FA39B-7580-93F7-8320-392BFE99EA6C}"/>
              </a:ext>
            </a:extLst>
          </p:cNvPr>
          <p:cNvGrpSpPr/>
          <p:nvPr/>
        </p:nvGrpSpPr>
        <p:grpSpPr>
          <a:xfrm>
            <a:off x="3351746" y="3917321"/>
            <a:ext cx="396000" cy="396000"/>
            <a:chOff x="9217025" y="2227263"/>
            <a:chExt cx="481013" cy="479425"/>
          </a:xfrm>
          <a:solidFill>
            <a:srgbClr val="FFFFFF"/>
          </a:solidFill>
        </p:grpSpPr>
        <p:sp>
          <p:nvSpPr>
            <p:cNvPr id="21" name="Freeform 105">
              <a:extLst>
                <a:ext uri="{FF2B5EF4-FFF2-40B4-BE49-F238E27FC236}">
                  <a16:creationId xmlns:a16="http://schemas.microsoft.com/office/drawing/2014/main" id="{4D781C3E-C927-415B-B6BB-8A126A7DED24}"/>
                </a:ext>
              </a:extLst>
            </p:cNvPr>
            <p:cNvSpPr/>
            <p:nvPr/>
          </p:nvSpPr>
          <p:spPr bwMode="auto">
            <a:xfrm>
              <a:off x="9217025" y="2227263"/>
              <a:ext cx="481013" cy="479425"/>
            </a:xfrm>
            <a:custGeom>
              <a:avLst/>
              <a:gdLst>
                <a:gd name="T0" fmla="*/ 126 w 128"/>
                <a:gd name="T1" fmla="*/ 123 h 128"/>
                <a:gd name="T2" fmla="*/ 5 w 128"/>
                <a:gd name="T3" fmla="*/ 123 h 128"/>
                <a:gd name="T4" fmla="*/ 5 w 128"/>
                <a:gd name="T5" fmla="*/ 2 h 128"/>
                <a:gd name="T6" fmla="*/ 2 w 128"/>
                <a:gd name="T7" fmla="*/ 0 h 128"/>
                <a:gd name="T8" fmla="*/ 0 w 128"/>
                <a:gd name="T9" fmla="*/ 2 h 128"/>
                <a:gd name="T10" fmla="*/ 0 w 128"/>
                <a:gd name="T11" fmla="*/ 126 h 128"/>
                <a:gd name="T12" fmla="*/ 2 w 128"/>
                <a:gd name="T13" fmla="*/ 128 h 128"/>
                <a:gd name="T14" fmla="*/ 126 w 128"/>
                <a:gd name="T15" fmla="*/ 128 h 128"/>
                <a:gd name="T16" fmla="*/ 128 w 128"/>
                <a:gd name="T17" fmla="*/ 126 h 128"/>
                <a:gd name="T18" fmla="*/ 126 w 128"/>
                <a:gd name="T19" fmla="*/ 12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8" h="128">
                  <a:moveTo>
                    <a:pt x="126" y="123"/>
                  </a:moveTo>
                  <a:cubicBezTo>
                    <a:pt x="5" y="123"/>
                    <a:pt x="5" y="123"/>
                    <a:pt x="5" y="123"/>
                  </a:cubicBezTo>
                  <a:cubicBezTo>
                    <a:pt x="5" y="2"/>
                    <a:pt x="5" y="2"/>
                    <a:pt x="5" y="2"/>
                  </a:cubicBezTo>
                  <a:cubicBezTo>
                    <a:pt x="5" y="1"/>
                    <a:pt x="4" y="0"/>
                    <a:pt x="2" y="0"/>
                  </a:cubicBezTo>
                  <a:cubicBezTo>
                    <a:pt x="1" y="0"/>
                    <a:pt x="0" y="1"/>
                    <a:pt x="0" y="2"/>
                  </a:cubicBezTo>
                  <a:cubicBezTo>
                    <a:pt x="0" y="126"/>
                    <a:pt x="0" y="126"/>
                    <a:pt x="0" y="126"/>
                  </a:cubicBezTo>
                  <a:cubicBezTo>
                    <a:pt x="0" y="127"/>
                    <a:pt x="1" y="128"/>
                    <a:pt x="2" y="128"/>
                  </a:cubicBezTo>
                  <a:cubicBezTo>
                    <a:pt x="126" y="128"/>
                    <a:pt x="126" y="128"/>
                    <a:pt x="126" y="128"/>
                  </a:cubicBezTo>
                  <a:cubicBezTo>
                    <a:pt x="127" y="128"/>
                    <a:pt x="128" y="127"/>
                    <a:pt x="128" y="126"/>
                  </a:cubicBezTo>
                  <a:cubicBezTo>
                    <a:pt x="128" y="124"/>
                    <a:pt x="127" y="123"/>
                    <a:pt x="126" y="123"/>
                  </a:cubicBezTo>
                  <a:close/>
                </a:path>
              </a:pathLst>
            </a:custGeom>
            <a:grpFill/>
            <a:ln w="9525">
              <a:no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微软雅黑" panose="020B0503020204020204" charset="-122"/>
                <a:ea typeface="微软雅黑" panose="020B0503020204020204" charset="-122"/>
                <a:cs typeface="+mn-cs"/>
              </a:endParaRPr>
            </a:p>
          </p:txBody>
        </p:sp>
        <p:sp>
          <p:nvSpPr>
            <p:cNvPr id="23" name="Freeform 106">
              <a:extLst>
                <a:ext uri="{FF2B5EF4-FFF2-40B4-BE49-F238E27FC236}">
                  <a16:creationId xmlns:a16="http://schemas.microsoft.com/office/drawing/2014/main" id="{334744BB-091D-6A13-B227-2AB692920A6F}"/>
                </a:ext>
              </a:extLst>
            </p:cNvPr>
            <p:cNvSpPr/>
            <p:nvPr/>
          </p:nvSpPr>
          <p:spPr bwMode="auto">
            <a:xfrm>
              <a:off x="9274175" y="2316163"/>
              <a:ext cx="423863" cy="274638"/>
            </a:xfrm>
            <a:custGeom>
              <a:avLst/>
              <a:gdLst>
                <a:gd name="T0" fmla="*/ 2 w 113"/>
                <a:gd name="T1" fmla="*/ 49 h 73"/>
                <a:gd name="T2" fmla="*/ 16 w 113"/>
                <a:gd name="T3" fmla="*/ 49 h 73"/>
                <a:gd name="T4" fmla="*/ 35 w 113"/>
                <a:gd name="T5" fmla="*/ 72 h 73"/>
                <a:gd name="T6" fmla="*/ 39 w 113"/>
                <a:gd name="T7" fmla="*/ 72 h 73"/>
                <a:gd name="T8" fmla="*/ 93 w 113"/>
                <a:gd name="T9" fmla="*/ 6 h 73"/>
                <a:gd name="T10" fmla="*/ 109 w 113"/>
                <a:gd name="T11" fmla="*/ 25 h 73"/>
                <a:gd name="T12" fmla="*/ 111 w 113"/>
                <a:gd name="T13" fmla="*/ 26 h 73"/>
                <a:gd name="T14" fmla="*/ 113 w 113"/>
                <a:gd name="T15" fmla="*/ 23 h 73"/>
                <a:gd name="T16" fmla="*/ 112 w 113"/>
                <a:gd name="T17" fmla="*/ 22 h 73"/>
                <a:gd name="T18" fmla="*/ 95 w 113"/>
                <a:gd name="T19" fmla="*/ 1 h 73"/>
                <a:gd name="T20" fmla="*/ 91 w 113"/>
                <a:gd name="T21" fmla="*/ 1 h 73"/>
                <a:gd name="T22" fmla="*/ 37 w 113"/>
                <a:gd name="T23" fmla="*/ 67 h 73"/>
                <a:gd name="T24" fmla="*/ 19 w 113"/>
                <a:gd name="T25" fmla="*/ 45 h 73"/>
                <a:gd name="T26" fmla="*/ 17 w 113"/>
                <a:gd name="T27" fmla="*/ 44 h 73"/>
                <a:gd name="T28" fmla="*/ 2 w 113"/>
                <a:gd name="T29" fmla="*/ 44 h 73"/>
                <a:gd name="T30" fmla="*/ 0 w 113"/>
                <a:gd name="T31" fmla="*/ 46 h 73"/>
                <a:gd name="T32" fmla="*/ 2 w 113"/>
                <a:gd name="T33" fmla="*/ 49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3" h="73">
                  <a:moveTo>
                    <a:pt x="2" y="49"/>
                  </a:moveTo>
                  <a:cubicBezTo>
                    <a:pt x="16" y="49"/>
                    <a:pt x="16" y="49"/>
                    <a:pt x="16" y="49"/>
                  </a:cubicBezTo>
                  <a:cubicBezTo>
                    <a:pt x="35" y="72"/>
                    <a:pt x="35" y="72"/>
                    <a:pt x="35" y="72"/>
                  </a:cubicBezTo>
                  <a:cubicBezTo>
                    <a:pt x="36" y="73"/>
                    <a:pt x="38" y="73"/>
                    <a:pt x="39" y="72"/>
                  </a:cubicBezTo>
                  <a:cubicBezTo>
                    <a:pt x="93" y="6"/>
                    <a:pt x="93" y="6"/>
                    <a:pt x="93" y="6"/>
                  </a:cubicBezTo>
                  <a:cubicBezTo>
                    <a:pt x="109" y="25"/>
                    <a:pt x="109" y="25"/>
                    <a:pt x="109" y="25"/>
                  </a:cubicBezTo>
                  <a:cubicBezTo>
                    <a:pt x="109" y="25"/>
                    <a:pt x="110" y="26"/>
                    <a:pt x="111" y="26"/>
                  </a:cubicBezTo>
                  <a:cubicBezTo>
                    <a:pt x="112" y="26"/>
                    <a:pt x="113" y="25"/>
                    <a:pt x="113" y="23"/>
                  </a:cubicBezTo>
                  <a:cubicBezTo>
                    <a:pt x="113" y="23"/>
                    <a:pt x="112" y="22"/>
                    <a:pt x="112" y="22"/>
                  </a:cubicBezTo>
                  <a:cubicBezTo>
                    <a:pt x="95" y="1"/>
                    <a:pt x="95" y="1"/>
                    <a:pt x="95" y="1"/>
                  </a:cubicBezTo>
                  <a:cubicBezTo>
                    <a:pt x="94" y="0"/>
                    <a:pt x="92" y="0"/>
                    <a:pt x="91" y="1"/>
                  </a:cubicBezTo>
                  <a:cubicBezTo>
                    <a:pt x="37" y="67"/>
                    <a:pt x="37" y="67"/>
                    <a:pt x="37" y="67"/>
                  </a:cubicBezTo>
                  <a:cubicBezTo>
                    <a:pt x="19" y="45"/>
                    <a:pt x="19" y="45"/>
                    <a:pt x="19" y="45"/>
                  </a:cubicBezTo>
                  <a:cubicBezTo>
                    <a:pt x="19" y="44"/>
                    <a:pt x="18" y="44"/>
                    <a:pt x="17" y="44"/>
                  </a:cubicBezTo>
                  <a:cubicBezTo>
                    <a:pt x="2" y="44"/>
                    <a:pt x="2" y="44"/>
                    <a:pt x="2" y="44"/>
                  </a:cubicBezTo>
                  <a:cubicBezTo>
                    <a:pt x="1" y="44"/>
                    <a:pt x="0" y="45"/>
                    <a:pt x="0" y="46"/>
                  </a:cubicBezTo>
                  <a:cubicBezTo>
                    <a:pt x="0" y="48"/>
                    <a:pt x="1" y="49"/>
                    <a:pt x="2" y="49"/>
                  </a:cubicBezTo>
                  <a:close/>
                </a:path>
              </a:pathLst>
            </a:custGeom>
            <a:grpFill/>
            <a:ln w="9525">
              <a:no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微软雅黑" panose="020B0503020204020204" charset="-122"/>
                <a:ea typeface="微软雅黑" panose="020B0503020204020204" charset="-122"/>
                <a:cs typeface="+mn-cs"/>
              </a:endParaRPr>
            </a:p>
          </p:txBody>
        </p:sp>
      </p:grpSp>
      <p:grpSp>
        <p:nvGrpSpPr>
          <p:cNvPr id="25" name="组合 24">
            <a:extLst>
              <a:ext uri="{FF2B5EF4-FFF2-40B4-BE49-F238E27FC236}">
                <a16:creationId xmlns:a16="http://schemas.microsoft.com/office/drawing/2014/main" id="{E1898BB9-4C0D-010E-E733-946178416D82}"/>
              </a:ext>
            </a:extLst>
          </p:cNvPr>
          <p:cNvGrpSpPr/>
          <p:nvPr/>
        </p:nvGrpSpPr>
        <p:grpSpPr>
          <a:xfrm>
            <a:off x="8444249" y="3889698"/>
            <a:ext cx="396000" cy="396000"/>
            <a:chOff x="2489201" y="5118109"/>
            <a:chExt cx="481013" cy="479426"/>
          </a:xfrm>
          <a:solidFill>
            <a:srgbClr val="8E0309"/>
          </a:solidFill>
        </p:grpSpPr>
        <p:sp>
          <p:nvSpPr>
            <p:cNvPr id="28" name="Freeform 38">
              <a:extLst>
                <a:ext uri="{FF2B5EF4-FFF2-40B4-BE49-F238E27FC236}">
                  <a16:creationId xmlns:a16="http://schemas.microsoft.com/office/drawing/2014/main" id="{098C5FC9-9794-65AE-E147-2346EF5657A5}"/>
                </a:ext>
              </a:extLst>
            </p:cNvPr>
            <p:cNvSpPr>
              <a:spLocks noEditPoints="1"/>
            </p:cNvSpPr>
            <p:nvPr/>
          </p:nvSpPr>
          <p:spPr bwMode="auto">
            <a:xfrm>
              <a:off x="2489201" y="5118109"/>
              <a:ext cx="481013" cy="479426"/>
            </a:xfrm>
            <a:custGeom>
              <a:avLst/>
              <a:gdLst>
                <a:gd name="T0" fmla="*/ 122 w 128"/>
                <a:gd name="T1" fmla="*/ 0 h 128"/>
                <a:gd name="T2" fmla="*/ 6 w 128"/>
                <a:gd name="T3" fmla="*/ 0 h 128"/>
                <a:gd name="T4" fmla="*/ 0 w 128"/>
                <a:gd name="T5" fmla="*/ 6 h 128"/>
                <a:gd name="T6" fmla="*/ 0 w 128"/>
                <a:gd name="T7" fmla="*/ 122 h 128"/>
                <a:gd name="T8" fmla="*/ 6 w 128"/>
                <a:gd name="T9" fmla="*/ 128 h 128"/>
                <a:gd name="T10" fmla="*/ 122 w 128"/>
                <a:gd name="T11" fmla="*/ 128 h 128"/>
                <a:gd name="T12" fmla="*/ 128 w 128"/>
                <a:gd name="T13" fmla="*/ 122 h 128"/>
                <a:gd name="T14" fmla="*/ 128 w 128"/>
                <a:gd name="T15" fmla="*/ 6 h 128"/>
                <a:gd name="T16" fmla="*/ 122 w 128"/>
                <a:gd name="T17" fmla="*/ 0 h 128"/>
                <a:gd name="T18" fmla="*/ 123 w 128"/>
                <a:gd name="T19" fmla="*/ 123 h 128"/>
                <a:gd name="T20" fmla="*/ 5 w 128"/>
                <a:gd name="T21" fmla="*/ 123 h 128"/>
                <a:gd name="T22" fmla="*/ 5 w 128"/>
                <a:gd name="T23" fmla="*/ 4 h 128"/>
                <a:gd name="T24" fmla="*/ 123 w 128"/>
                <a:gd name="T25" fmla="*/ 4 h 128"/>
                <a:gd name="T26" fmla="*/ 123 w 128"/>
                <a:gd name="T27" fmla="*/ 12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8" h="128">
                  <a:moveTo>
                    <a:pt x="122" y="0"/>
                  </a:moveTo>
                  <a:cubicBezTo>
                    <a:pt x="6" y="0"/>
                    <a:pt x="6" y="0"/>
                    <a:pt x="6" y="0"/>
                  </a:cubicBezTo>
                  <a:cubicBezTo>
                    <a:pt x="3" y="0"/>
                    <a:pt x="0" y="2"/>
                    <a:pt x="0" y="6"/>
                  </a:cubicBezTo>
                  <a:cubicBezTo>
                    <a:pt x="0" y="122"/>
                    <a:pt x="0" y="122"/>
                    <a:pt x="0" y="122"/>
                  </a:cubicBezTo>
                  <a:cubicBezTo>
                    <a:pt x="0" y="125"/>
                    <a:pt x="3" y="128"/>
                    <a:pt x="6" y="128"/>
                  </a:cubicBezTo>
                  <a:cubicBezTo>
                    <a:pt x="122" y="128"/>
                    <a:pt x="122" y="128"/>
                    <a:pt x="122" y="128"/>
                  </a:cubicBezTo>
                  <a:cubicBezTo>
                    <a:pt x="125" y="128"/>
                    <a:pt x="128" y="125"/>
                    <a:pt x="128" y="122"/>
                  </a:cubicBezTo>
                  <a:cubicBezTo>
                    <a:pt x="128" y="6"/>
                    <a:pt x="128" y="6"/>
                    <a:pt x="128" y="6"/>
                  </a:cubicBezTo>
                  <a:cubicBezTo>
                    <a:pt x="128" y="2"/>
                    <a:pt x="125" y="0"/>
                    <a:pt x="122" y="0"/>
                  </a:cubicBezTo>
                  <a:close/>
                  <a:moveTo>
                    <a:pt x="123" y="123"/>
                  </a:moveTo>
                  <a:cubicBezTo>
                    <a:pt x="5" y="123"/>
                    <a:pt x="5" y="123"/>
                    <a:pt x="5" y="123"/>
                  </a:cubicBezTo>
                  <a:cubicBezTo>
                    <a:pt x="5" y="4"/>
                    <a:pt x="5" y="4"/>
                    <a:pt x="5" y="4"/>
                  </a:cubicBezTo>
                  <a:cubicBezTo>
                    <a:pt x="123" y="4"/>
                    <a:pt x="123" y="4"/>
                    <a:pt x="123" y="4"/>
                  </a:cubicBezTo>
                  <a:lnTo>
                    <a:pt x="123" y="123"/>
                  </a:lnTo>
                  <a:close/>
                </a:path>
              </a:pathLst>
            </a:custGeom>
            <a:grpFill/>
            <a:ln w="9525">
              <a:solidFill>
                <a:schemeClr val="accent4"/>
              </a:solid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微软雅黑" panose="020B0503020204020204" charset="-122"/>
                <a:ea typeface="微软雅黑" panose="020B0503020204020204" charset="-122"/>
                <a:cs typeface="+mn-cs"/>
              </a:endParaRPr>
            </a:p>
          </p:txBody>
        </p:sp>
        <p:sp>
          <p:nvSpPr>
            <p:cNvPr id="29" name="Freeform 39">
              <a:extLst>
                <a:ext uri="{FF2B5EF4-FFF2-40B4-BE49-F238E27FC236}">
                  <a16:creationId xmlns:a16="http://schemas.microsoft.com/office/drawing/2014/main" id="{2E9B273C-C2DA-6EA6-9E81-F6E508BD5667}"/>
                </a:ext>
              </a:extLst>
            </p:cNvPr>
            <p:cNvSpPr>
              <a:spLocks noEditPoints="1"/>
            </p:cNvSpPr>
            <p:nvPr/>
          </p:nvSpPr>
          <p:spPr bwMode="auto">
            <a:xfrm>
              <a:off x="2568576" y="5181609"/>
              <a:ext cx="322263" cy="101600"/>
            </a:xfrm>
            <a:custGeom>
              <a:avLst/>
              <a:gdLst>
                <a:gd name="T0" fmla="*/ 2 w 86"/>
                <a:gd name="T1" fmla="*/ 16 h 27"/>
                <a:gd name="T2" fmla="*/ 8 w 86"/>
                <a:gd name="T3" fmla="*/ 16 h 27"/>
                <a:gd name="T4" fmla="*/ 8 w 86"/>
                <a:gd name="T5" fmla="*/ 17 h 27"/>
                <a:gd name="T6" fmla="*/ 21 w 86"/>
                <a:gd name="T7" fmla="*/ 27 h 27"/>
                <a:gd name="T8" fmla="*/ 34 w 86"/>
                <a:gd name="T9" fmla="*/ 17 h 27"/>
                <a:gd name="T10" fmla="*/ 34 w 86"/>
                <a:gd name="T11" fmla="*/ 16 h 27"/>
                <a:gd name="T12" fmla="*/ 84 w 86"/>
                <a:gd name="T13" fmla="*/ 16 h 27"/>
                <a:gd name="T14" fmla="*/ 86 w 86"/>
                <a:gd name="T15" fmla="*/ 13 h 27"/>
                <a:gd name="T16" fmla="*/ 84 w 86"/>
                <a:gd name="T17" fmla="*/ 11 h 27"/>
                <a:gd name="T18" fmla="*/ 34 w 86"/>
                <a:gd name="T19" fmla="*/ 11 h 27"/>
                <a:gd name="T20" fmla="*/ 34 w 86"/>
                <a:gd name="T21" fmla="*/ 10 h 27"/>
                <a:gd name="T22" fmla="*/ 21 w 86"/>
                <a:gd name="T23" fmla="*/ 0 h 27"/>
                <a:gd name="T24" fmla="*/ 8 w 86"/>
                <a:gd name="T25" fmla="*/ 10 h 27"/>
                <a:gd name="T26" fmla="*/ 8 w 86"/>
                <a:gd name="T27" fmla="*/ 11 h 27"/>
                <a:gd name="T28" fmla="*/ 2 w 86"/>
                <a:gd name="T29" fmla="*/ 11 h 27"/>
                <a:gd name="T30" fmla="*/ 0 w 86"/>
                <a:gd name="T31" fmla="*/ 13 h 27"/>
                <a:gd name="T32" fmla="*/ 2 w 86"/>
                <a:gd name="T33" fmla="*/ 16 h 27"/>
                <a:gd name="T34" fmla="*/ 21 w 86"/>
                <a:gd name="T35" fmla="*/ 4 h 27"/>
                <a:gd name="T36" fmla="*/ 30 w 86"/>
                <a:gd name="T37" fmla="*/ 13 h 27"/>
                <a:gd name="T38" fmla="*/ 21 w 86"/>
                <a:gd name="T39" fmla="*/ 22 h 27"/>
                <a:gd name="T40" fmla="*/ 12 w 86"/>
                <a:gd name="T41" fmla="*/ 13 h 27"/>
                <a:gd name="T42" fmla="*/ 21 w 86"/>
                <a:gd name="T43" fmla="*/ 4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6" h="27">
                  <a:moveTo>
                    <a:pt x="2" y="16"/>
                  </a:moveTo>
                  <a:cubicBezTo>
                    <a:pt x="8" y="16"/>
                    <a:pt x="8" y="16"/>
                    <a:pt x="8" y="16"/>
                  </a:cubicBezTo>
                  <a:cubicBezTo>
                    <a:pt x="8" y="17"/>
                    <a:pt x="8" y="17"/>
                    <a:pt x="8" y="17"/>
                  </a:cubicBezTo>
                  <a:cubicBezTo>
                    <a:pt x="9" y="22"/>
                    <a:pt x="15" y="27"/>
                    <a:pt x="21" y="27"/>
                  </a:cubicBezTo>
                  <a:cubicBezTo>
                    <a:pt x="27" y="27"/>
                    <a:pt x="32" y="22"/>
                    <a:pt x="34" y="17"/>
                  </a:cubicBezTo>
                  <a:cubicBezTo>
                    <a:pt x="34" y="16"/>
                    <a:pt x="34" y="16"/>
                    <a:pt x="34" y="16"/>
                  </a:cubicBezTo>
                  <a:cubicBezTo>
                    <a:pt x="84" y="16"/>
                    <a:pt x="84" y="16"/>
                    <a:pt x="84" y="16"/>
                  </a:cubicBezTo>
                  <a:cubicBezTo>
                    <a:pt x="85" y="16"/>
                    <a:pt x="86" y="14"/>
                    <a:pt x="86" y="13"/>
                  </a:cubicBezTo>
                  <a:cubicBezTo>
                    <a:pt x="86" y="12"/>
                    <a:pt x="85" y="11"/>
                    <a:pt x="84" y="11"/>
                  </a:cubicBezTo>
                  <a:cubicBezTo>
                    <a:pt x="34" y="11"/>
                    <a:pt x="34" y="11"/>
                    <a:pt x="34" y="11"/>
                  </a:cubicBezTo>
                  <a:cubicBezTo>
                    <a:pt x="34" y="10"/>
                    <a:pt x="34" y="10"/>
                    <a:pt x="34" y="10"/>
                  </a:cubicBezTo>
                  <a:cubicBezTo>
                    <a:pt x="32" y="4"/>
                    <a:pt x="27" y="0"/>
                    <a:pt x="21" y="0"/>
                  </a:cubicBezTo>
                  <a:cubicBezTo>
                    <a:pt x="15" y="0"/>
                    <a:pt x="9" y="4"/>
                    <a:pt x="8" y="10"/>
                  </a:cubicBezTo>
                  <a:cubicBezTo>
                    <a:pt x="8" y="11"/>
                    <a:pt x="8" y="11"/>
                    <a:pt x="8" y="11"/>
                  </a:cubicBezTo>
                  <a:cubicBezTo>
                    <a:pt x="2" y="11"/>
                    <a:pt x="2" y="11"/>
                    <a:pt x="2" y="11"/>
                  </a:cubicBezTo>
                  <a:cubicBezTo>
                    <a:pt x="1" y="11"/>
                    <a:pt x="0" y="12"/>
                    <a:pt x="0" y="13"/>
                  </a:cubicBezTo>
                  <a:cubicBezTo>
                    <a:pt x="0" y="14"/>
                    <a:pt x="1" y="16"/>
                    <a:pt x="2" y="16"/>
                  </a:cubicBezTo>
                  <a:close/>
                  <a:moveTo>
                    <a:pt x="21" y="4"/>
                  </a:moveTo>
                  <a:cubicBezTo>
                    <a:pt x="26" y="4"/>
                    <a:pt x="30" y="8"/>
                    <a:pt x="30" y="13"/>
                  </a:cubicBezTo>
                  <a:cubicBezTo>
                    <a:pt x="30" y="18"/>
                    <a:pt x="26" y="22"/>
                    <a:pt x="21" y="22"/>
                  </a:cubicBezTo>
                  <a:cubicBezTo>
                    <a:pt x="16" y="22"/>
                    <a:pt x="12" y="18"/>
                    <a:pt x="12" y="13"/>
                  </a:cubicBezTo>
                  <a:cubicBezTo>
                    <a:pt x="12" y="8"/>
                    <a:pt x="16" y="4"/>
                    <a:pt x="21" y="4"/>
                  </a:cubicBezTo>
                  <a:close/>
                </a:path>
              </a:pathLst>
            </a:custGeom>
            <a:grpFill/>
            <a:ln w="9525">
              <a:solidFill>
                <a:schemeClr val="accent4"/>
              </a:solid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微软雅黑" panose="020B0503020204020204" charset="-122"/>
                <a:ea typeface="微软雅黑" panose="020B0503020204020204" charset="-122"/>
                <a:cs typeface="+mn-cs"/>
              </a:endParaRPr>
            </a:p>
          </p:txBody>
        </p:sp>
        <p:sp>
          <p:nvSpPr>
            <p:cNvPr id="30" name="Freeform 40">
              <a:extLst>
                <a:ext uri="{FF2B5EF4-FFF2-40B4-BE49-F238E27FC236}">
                  <a16:creationId xmlns:a16="http://schemas.microsoft.com/office/drawing/2014/main" id="{6CE7E249-3BAA-121C-D486-8035CDAD56FA}"/>
                </a:ext>
              </a:extLst>
            </p:cNvPr>
            <p:cNvSpPr>
              <a:spLocks noEditPoints="1"/>
            </p:cNvSpPr>
            <p:nvPr/>
          </p:nvSpPr>
          <p:spPr bwMode="auto">
            <a:xfrm>
              <a:off x="2568576" y="5432435"/>
              <a:ext cx="322263" cy="98425"/>
            </a:xfrm>
            <a:custGeom>
              <a:avLst/>
              <a:gdLst>
                <a:gd name="T0" fmla="*/ 2 w 86"/>
                <a:gd name="T1" fmla="*/ 15 h 26"/>
                <a:gd name="T2" fmla="*/ 52 w 86"/>
                <a:gd name="T3" fmla="*/ 15 h 26"/>
                <a:gd name="T4" fmla="*/ 52 w 86"/>
                <a:gd name="T5" fmla="*/ 16 h 26"/>
                <a:gd name="T6" fmla="*/ 65 w 86"/>
                <a:gd name="T7" fmla="*/ 26 h 26"/>
                <a:gd name="T8" fmla="*/ 78 w 86"/>
                <a:gd name="T9" fmla="*/ 16 h 26"/>
                <a:gd name="T10" fmla="*/ 78 w 86"/>
                <a:gd name="T11" fmla="*/ 15 h 26"/>
                <a:gd name="T12" fmla="*/ 84 w 86"/>
                <a:gd name="T13" fmla="*/ 15 h 26"/>
                <a:gd name="T14" fmla="*/ 86 w 86"/>
                <a:gd name="T15" fmla="*/ 13 h 26"/>
                <a:gd name="T16" fmla="*/ 84 w 86"/>
                <a:gd name="T17" fmla="*/ 11 h 26"/>
                <a:gd name="T18" fmla="*/ 78 w 86"/>
                <a:gd name="T19" fmla="*/ 11 h 26"/>
                <a:gd name="T20" fmla="*/ 78 w 86"/>
                <a:gd name="T21" fmla="*/ 10 h 26"/>
                <a:gd name="T22" fmla="*/ 65 w 86"/>
                <a:gd name="T23" fmla="*/ 0 h 26"/>
                <a:gd name="T24" fmla="*/ 52 w 86"/>
                <a:gd name="T25" fmla="*/ 10 h 26"/>
                <a:gd name="T26" fmla="*/ 52 w 86"/>
                <a:gd name="T27" fmla="*/ 11 h 26"/>
                <a:gd name="T28" fmla="*/ 2 w 86"/>
                <a:gd name="T29" fmla="*/ 11 h 26"/>
                <a:gd name="T30" fmla="*/ 0 w 86"/>
                <a:gd name="T31" fmla="*/ 13 h 26"/>
                <a:gd name="T32" fmla="*/ 2 w 86"/>
                <a:gd name="T33" fmla="*/ 15 h 26"/>
                <a:gd name="T34" fmla="*/ 65 w 86"/>
                <a:gd name="T35" fmla="*/ 4 h 26"/>
                <a:gd name="T36" fmla="*/ 74 w 86"/>
                <a:gd name="T37" fmla="*/ 13 h 26"/>
                <a:gd name="T38" fmla="*/ 65 w 86"/>
                <a:gd name="T39" fmla="*/ 22 h 26"/>
                <a:gd name="T40" fmla="*/ 56 w 86"/>
                <a:gd name="T41" fmla="*/ 13 h 26"/>
                <a:gd name="T42" fmla="*/ 65 w 86"/>
                <a:gd name="T43" fmla="*/ 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6" h="26">
                  <a:moveTo>
                    <a:pt x="2" y="15"/>
                  </a:moveTo>
                  <a:cubicBezTo>
                    <a:pt x="52" y="15"/>
                    <a:pt x="52" y="15"/>
                    <a:pt x="52" y="15"/>
                  </a:cubicBezTo>
                  <a:cubicBezTo>
                    <a:pt x="52" y="16"/>
                    <a:pt x="52" y="16"/>
                    <a:pt x="52" y="16"/>
                  </a:cubicBezTo>
                  <a:cubicBezTo>
                    <a:pt x="54" y="22"/>
                    <a:pt x="59" y="26"/>
                    <a:pt x="65" y="26"/>
                  </a:cubicBezTo>
                  <a:cubicBezTo>
                    <a:pt x="71" y="26"/>
                    <a:pt x="77" y="22"/>
                    <a:pt x="78" y="16"/>
                  </a:cubicBezTo>
                  <a:cubicBezTo>
                    <a:pt x="78" y="15"/>
                    <a:pt x="78" y="15"/>
                    <a:pt x="78" y="15"/>
                  </a:cubicBezTo>
                  <a:cubicBezTo>
                    <a:pt x="84" y="15"/>
                    <a:pt x="84" y="15"/>
                    <a:pt x="84" y="15"/>
                  </a:cubicBezTo>
                  <a:cubicBezTo>
                    <a:pt x="85" y="15"/>
                    <a:pt x="86" y="14"/>
                    <a:pt x="86" y="13"/>
                  </a:cubicBezTo>
                  <a:cubicBezTo>
                    <a:pt x="86" y="12"/>
                    <a:pt x="85" y="11"/>
                    <a:pt x="84" y="11"/>
                  </a:cubicBezTo>
                  <a:cubicBezTo>
                    <a:pt x="78" y="11"/>
                    <a:pt x="78" y="11"/>
                    <a:pt x="78" y="11"/>
                  </a:cubicBezTo>
                  <a:cubicBezTo>
                    <a:pt x="78" y="10"/>
                    <a:pt x="78" y="10"/>
                    <a:pt x="78" y="10"/>
                  </a:cubicBezTo>
                  <a:cubicBezTo>
                    <a:pt x="77" y="4"/>
                    <a:pt x="71" y="0"/>
                    <a:pt x="65" y="0"/>
                  </a:cubicBezTo>
                  <a:cubicBezTo>
                    <a:pt x="59" y="0"/>
                    <a:pt x="54" y="4"/>
                    <a:pt x="52" y="10"/>
                  </a:cubicBezTo>
                  <a:cubicBezTo>
                    <a:pt x="52" y="11"/>
                    <a:pt x="52" y="11"/>
                    <a:pt x="52" y="11"/>
                  </a:cubicBezTo>
                  <a:cubicBezTo>
                    <a:pt x="2" y="11"/>
                    <a:pt x="2" y="11"/>
                    <a:pt x="2" y="11"/>
                  </a:cubicBezTo>
                  <a:cubicBezTo>
                    <a:pt x="1" y="11"/>
                    <a:pt x="0" y="12"/>
                    <a:pt x="0" y="13"/>
                  </a:cubicBezTo>
                  <a:cubicBezTo>
                    <a:pt x="0" y="14"/>
                    <a:pt x="1" y="15"/>
                    <a:pt x="2" y="15"/>
                  </a:cubicBezTo>
                  <a:close/>
                  <a:moveTo>
                    <a:pt x="65" y="4"/>
                  </a:moveTo>
                  <a:cubicBezTo>
                    <a:pt x="70" y="4"/>
                    <a:pt x="74" y="8"/>
                    <a:pt x="74" y="13"/>
                  </a:cubicBezTo>
                  <a:cubicBezTo>
                    <a:pt x="74" y="18"/>
                    <a:pt x="70" y="22"/>
                    <a:pt x="65" y="22"/>
                  </a:cubicBezTo>
                  <a:cubicBezTo>
                    <a:pt x="60" y="22"/>
                    <a:pt x="56" y="18"/>
                    <a:pt x="56" y="13"/>
                  </a:cubicBezTo>
                  <a:cubicBezTo>
                    <a:pt x="56" y="8"/>
                    <a:pt x="60" y="4"/>
                    <a:pt x="65" y="4"/>
                  </a:cubicBezTo>
                  <a:close/>
                </a:path>
              </a:pathLst>
            </a:custGeom>
            <a:grpFill/>
            <a:ln w="9525">
              <a:solidFill>
                <a:schemeClr val="accent4"/>
              </a:solid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微软雅黑" panose="020B0503020204020204" charset="-122"/>
                <a:ea typeface="微软雅黑" panose="020B0503020204020204" charset="-122"/>
                <a:cs typeface="+mn-cs"/>
              </a:endParaRPr>
            </a:p>
          </p:txBody>
        </p:sp>
        <p:sp>
          <p:nvSpPr>
            <p:cNvPr id="31" name="Freeform 41">
              <a:extLst>
                <a:ext uri="{FF2B5EF4-FFF2-40B4-BE49-F238E27FC236}">
                  <a16:creationId xmlns:a16="http://schemas.microsoft.com/office/drawing/2014/main" id="{916C30F8-43E5-7B11-2B29-A9A2EDBFF099}"/>
                </a:ext>
              </a:extLst>
            </p:cNvPr>
            <p:cNvSpPr>
              <a:spLocks noEditPoints="1"/>
            </p:cNvSpPr>
            <p:nvPr/>
          </p:nvSpPr>
          <p:spPr bwMode="auto">
            <a:xfrm>
              <a:off x="2568576" y="5305435"/>
              <a:ext cx="322263" cy="101600"/>
            </a:xfrm>
            <a:custGeom>
              <a:avLst/>
              <a:gdLst>
                <a:gd name="T0" fmla="*/ 2 w 86"/>
                <a:gd name="T1" fmla="*/ 16 h 27"/>
                <a:gd name="T2" fmla="*/ 30 w 86"/>
                <a:gd name="T3" fmla="*/ 16 h 27"/>
                <a:gd name="T4" fmla="*/ 30 w 86"/>
                <a:gd name="T5" fmla="*/ 17 h 27"/>
                <a:gd name="T6" fmla="*/ 43 w 86"/>
                <a:gd name="T7" fmla="*/ 27 h 27"/>
                <a:gd name="T8" fmla="*/ 56 w 86"/>
                <a:gd name="T9" fmla="*/ 17 h 27"/>
                <a:gd name="T10" fmla="*/ 56 w 86"/>
                <a:gd name="T11" fmla="*/ 16 h 27"/>
                <a:gd name="T12" fmla="*/ 84 w 86"/>
                <a:gd name="T13" fmla="*/ 16 h 27"/>
                <a:gd name="T14" fmla="*/ 86 w 86"/>
                <a:gd name="T15" fmla="*/ 14 h 27"/>
                <a:gd name="T16" fmla="*/ 84 w 86"/>
                <a:gd name="T17" fmla="*/ 11 h 27"/>
                <a:gd name="T18" fmla="*/ 56 w 86"/>
                <a:gd name="T19" fmla="*/ 11 h 27"/>
                <a:gd name="T20" fmla="*/ 56 w 86"/>
                <a:gd name="T21" fmla="*/ 10 h 27"/>
                <a:gd name="T22" fmla="*/ 43 w 86"/>
                <a:gd name="T23" fmla="*/ 0 h 27"/>
                <a:gd name="T24" fmla="*/ 30 w 86"/>
                <a:gd name="T25" fmla="*/ 10 h 27"/>
                <a:gd name="T26" fmla="*/ 30 w 86"/>
                <a:gd name="T27" fmla="*/ 11 h 27"/>
                <a:gd name="T28" fmla="*/ 2 w 86"/>
                <a:gd name="T29" fmla="*/ 11 h 27"/>
                <a:gd name="T30" fmla="*/ 0 w 86"/>
                <a:gd name="T31" fmla="*/ 14 h 27"/>
                <a:gd name="T32" fmla="*/ 2 w 86"/>
                <a:gd name="T33" fmla="*/ 16 h 27"/>
                <a:gd name="T34" fmla="*/ 43 w 86"/>
                <a:gd name="T35" fmla="*/ 5 h 27"/>
                <a:gd name="T36" fmla="*/ 52 w 86"/>
                <a:gd name="T37" fmla="*/ 14 h 27"/>
                <a:gd name="T38" fmla="*/ 43 w 86"/>
                <a:gd name="T39" fmla="*/ 22 h 27"/>
                <a:gd name="T40" fmla="*/ 34 w 86"/>
                <a:gd name="T41" fmla="*/ 14 h 27"/>
                <a:gd name="T42" fmla="*/ 43 w 86"/>
                <a:gd name="T43" fmla="*/ 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6" h="27">
                  <a:moveTo>
                    <a:pt x="2" y="16"/>
                  </a:moveTo>
                  <a:cubicBezTo>
                    <a:pt x="30" y="16"/>
                    <a:pt x="30" y="16"/>
                    <a:pt x="30" y="16"/>
                  </a:cubicBezTo>
                  <a:cubicBezTo>
                    <a:pt x="30" y="17"/>
                    <a:pt x="30" y="17"/>
                    <a:pt x="30" y="17"/>
                  </a:cubicBezTo>
                  <a:cubicBezTo>
                    <a:pt x="32" y="23"/>
                    <a:pt x="37" y="27"/>
                    <a:pt x="43" y="27"/>
                  </a:cubicBezTo>
                  <a:cubicBezTo>
                    <a:pt x="49" y="27"/>
                    <a:pt x="54" y="23"/>
                    <a:pt x="56" y="17"/>
                  </a:cubicBezTo>
                  <a:cubicBezTo>
                    <a:pt x="56" y="16"/>
                    <a:pt x="56" y="16"/>
                    <a:pt x="56" y="16"/>
                  </a:cubicBezTo>
                  <a:cubicBezTo>
                    <a:pt x="84" y="16"/>
                    <a:pt x="84" y="16"/>
                    <a:pt x="84" y="16"/>
                  </a:cubicBezTo>
                  <a:cubicBezTo>
                    <a:pt x="85" y="16"/>
                    <a:pt x="86" y="15"/>
                    <a:pt x="86" y="14"/>
                  </a:cubicBezTo>
                  <a:cubicBezTo>
                    <a:pt x="86" y="12"/>
                    <a:pt x="85" y="11"/>
                    <a:pt x="84" y="11"/>
                  </a:cubicBezTo>
                  <a:cubicBezTo>
                    <a:pt x="56" y="11"/>
                    <a:pt x="56" y="11"/>
                    <a:pt x="56" y="11"/>
                  </a:cubicBezTo>
                  <a:cubicBezTo>
                    <a:pt x="56" y="10"/>
                    <a:pt x="56" y="10"/>
                    <a:pt x="56" y="10"/>
                  </a:cubicBezTo>
                  <a:cubicBezTo>
                    <a:pt x="54" y="4"/>
                    <a:pt x="49" y="0"/>
                    <a:pt x="43" y="0"/>
                  </a:cubicBezTo>
                  <a:cubicBezTo>
                    <a:pt x="37" y="0"/>
                    <a:pt x="32" y="4"/>
                    <a:pt x="30" y="10"/>
                  </a:cubicBezTo>
                  <a:cubicBezTo>
                    <a:pt x="30" y="11"/>
                    <a:pt x="30" y="11"/>
                    <a:pt x="30" y="11"/>
                  </a:cubicBezTo>
                  <a:cubicBezTo>
                    <a:pt x="2" y="11"/>
                    <a:pt x="2" y="11"/>
                    <a:pt x="2" y="11"/>
                  </a:cubicBezTo>
                  <a:cubicBezTo>
                    <a:pt x="1" y="11"/>
                    <a:pt x="0" y="12"/>
                    <a:pt x="0" y="14"/>
                  </a:cubicBezTo>
                  <a:cubicBezTo>
                    <a:pt x="0" y="15"/>
                    <a:pt x="1" y="16"/>
                    <a:pt x="2" y="16"/>
                  </a:cubicBezTo>
                  <a:close/>
                  <a:moveTo>
                    <a:pt x="43" y="5"/>
                  </a:moveTo>
                  <a:cubicBezTo>
                    <a:pt x="48" y="5"/>
                    <a:pt x="52" y="9"/>
                    <a:pt x="52" y="14"/>
                  </a:cubicBezTo>
                  <a:cubicBezTo>
                    <a:pt x="52" y="18"/>
                    <a:pt x="48" y="22"/>
                    <a:pt x="43" y="22"/>
                  </a:cubicBezTo>
                  <a:cubicBezTo>
                    <a:pt x="38" y="22"/>
                    <a:pt x="34" y="18"/>
                    <a:pt x="34" y="14"/>
                  </a:cubicBezTo>
                  <a:cubicBezTo>
                    <a:pt x="34" y="9"/>
                    <a:pt x="38" y="5"/>
                    <a:pt x="43" y="5"/>
                  </a:cubicBezTo>
                  <a:close/>
                </a:path>
              </a:pathLst>
            </a:custGeom>
            <a:grpFill/>
            <a:ln w="9525">
              <a:solidFill>
                <a:schemeClr val="accent4"/>
              </a:solid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微软雅黑" panose="020B0503020204020204" charset="-122"/>
                <a:ea typeface="微软雅黑" panose="020B0503020204020204" charset="-122"/>
                <a:cs typeface="+mn-cs"/>
              </a:endParaRPr>
            </a:p>
          </p:txBody>
        </p:sp>
      </p:grpSp>
      <p:sp>
        <p:nvSpPr>
          <p:cNvPr id="32" name="Freeform 126">
            <a:extLst>
              <a:ext uri="{FF2B5EF4-FFF2-40B4-BE49-F238E27FC236}">
                <a16:creationId xmlns:a16="http://schemas.microsoft.com/office/drawing/2014/main" id="{5BAF3CE8-B30B-5E2E-741F-69A3A12795A2}"/>
              </a:ext>
            </a:extLst>
          </p:cNvPr>
          <p:cNvSpPr>
            <a:spLocks noEditPoints="1"/>
          </p:cNvSpPr>
          <p:nvPr/>
        </p:nvSpPr>
        <p:spPr bwMode="auto">
          <a:xfrm>
            <a:off x="3351746" y="1474492"/>
            <a:ext cx="396000" cy="396000"/>
          </a:xfrm>
          <a:custGeom>
            <a:avLst/>
            <a:gdLst>
              <a:gd name="T0" fmla="*/ 106 w 108"/>
              <a:gd name="T1" fmla="*/ 15 h 128"/>
              <a:gd name="T2" fmla="*/ 10 w 108"/>
              <a:gd name="T3" fmla="*/ 15 h 128"/>
              <a:gd name="T4" fmla="*/ 5 w 108"/>
              <a:gd name="T5" fmla="*/ 10 h 128"/>
              <a:gd name="T6" fmla="*/ 10 w 108"/>
              <a:gd name="T7" fmla="*/ 5 h 128"/>
              <a:gd name="T8" fmla="*/ 106 w 108"/>
              <a:gd name="T9" fmla="*/ 5 h 128"/>
              <a:gd name="T10" fmla="*/ 108 w 108"/>
              <a:gd name="T11" fmla="*/ 2 h 128"/>
              <a:gd name="T12" fmla="*/ 106 w 108"/>
              <a:gd name="T13" fmla="*/ 0 h 128"/>
              <a:gd name="T14" fmla="*/ 10 w 108"/>
              <a:gd name="T15" fmla="*/ 0 h 128"/>
              <a:gd name="T16" fmla="*/ 0 w 108"/>
              <a:gd name="T17" fmla="*/ 10 h 128"/>
              <a:gd name="T18" fmla="*/ 0 w 108"/>
              <a:gd name="T19" fmla="*/ 118 h 128"/>
              <a:gd name="T20" fmla="*/ 10 w 108"/>
              <a:gd name="T21" fmla="*/ 128 h 128"/>
              <a:gd name="T22" fmla="*/ 106 w 108"/>
              <a:gd name="T23" fmla="*/ 128 h 128"/>
              <a:gd name="T24" fmla="*/ 108 w 108"/>
              <a:gd name="T25" fmla="*/ 126 h 128"/>
              <a:gd name="T26" fmla="*/ 108 w 108"/>
              <a:gd name="T27" fmla="*/ 17 h 128"/>
              <a:gd name="T28" fmla="*/ 106 w 108"/>
              <a:gd name="T29" fmla="*/ 15 h 128"/>
              <a:gd name="T30" fmla="*/ 22 w 108"/>
              <a:gd name="T31" fmla="*/ 123 h 128"/>
              <a:gd name="T32" fmla="*/ 10 w 108"/>
              <a:gd name="T33" fmla="*/ 123 h 128"/>
              <a:gd name="T34" fmla="*/ 5 w 108"/>
              <a:gd name="T35" fmla="*/ 118 h 128"/>
              <a:gd name="T36" fmla="*/ 5 w 108"/>
              <a:gd name="T37" fmla="*/ 18 h 128"/>
              <a:gd name="T38" fmla="*/ 6 w 108"/>
              <a:gd name="T39" fmla="*/ 19 h 128"/>
              <a:gd name="T40" fmla="*/ 10 w 108"/>
              <a:gd name="T41" fmla="*/ 19 h 128"/>
              <a:gd name="T42" fmla="*/ 22 w 108"/>
              <a:gd name="T43" fmla="*/ 19 h 128"/>
              <a:gd name="T44" fmla="*/ 22 w 108"/>
              <a:gd name="T45" fmla="*/ 123 h 128"/>
              <a:gd name="T46" fmla="*/ 104 w 108"/>
              <a:gd name="T47" fmla="*/ 123 h 128"/>
              <a:gd name="T48" fmla="*/ 27 w 108"/>
              <a:gd name="T49" fmla="*/ 123 h 128"/>
              <a:gd name="T50" fmla="*/ 27 w 108"/>
              <a:gd name="T51" fmla="*/ 19 h 128"/>
              <a:gd name="T52" fmla="*/ 104 w 108"/>
              <a:gd name="T53" fmla="*/ 19 h 128"/>
              <a:gd name="T54" fmla="*/ 104 w 108"/>
              <a:gd name="T55" fmla="*/ 12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08" h="128">
                <a:moveTo>
                  <a:pt x="106" y="15"/>
                </a:moveTo>
                <a:cubicBezTo>
                  <a:pt x="10" y="15"/>
                  <a:pt x="10" y="15"/>
                  <a:pt x="10" y="15"/>
                </a:cubicBezTo>
                <a:cubicBezTo>
                  <a:pt x="7" y="15"/>
                  <a:pt x="5" y="13"/>
                  <a:pt x="5" y="10"/>
                </a:cubicBezTo>
                <a:cubicBezTo>
                  <a:pt x="5" y="7"/>
                  <a:pt x="7" y="5"/>
                  <a:pt x="10" y="5"/>
                </a:cubicBezTo>
                <a:cubicBezTo>
                  <a:pt x="106" y="5"/>
                  <a:pt x="106" y="5"/>
                  <a:pt x="106" y="5"/>
                </a:cubicBezTo>
                <a:cubicBezTo>
                  <a:pt x="107" y="5"/>
                  <a:pt x="108" y="4"/>
                  <a:pt x="108" y="2"/>
                </a:cubicBezTo>
                <a:cubicBezTo>
                  <a:pt x="108" y="1"/>
                  <a:pt x="107" y="0"/>
                  <a:pt x="106" y="0"/>
                </a:cubicBezTo>
                <a:cubicBezTo>
                  <a:pt x="10" y="0"/>
                  <a:pt x="10" y="0"/>
                  <a:pt x="10" y="0"/>
                </a:cubicBezTo>
                <a:cubicBezTo>
                  <a:pt x="4" y="0"/>
                  <a:pt x="0" y="4"/>
                  <a:pt x="0" y="10"/>
                </a:cubicBezTo>
                <a:cubicBezTo>
                  <a:pt x="0" y="118"/>
                  <a:pt x="0" y="118"/>
                  <a:pt x="0" y="118"/>
                </a:cubicBezTo>
                <a:cubicBezTo>
                  <a:pt x="0" y="124"/>
                  <a:pt x="4" y="128"/>
                  <a:pt x="10" y="128"/>
                </a:cubicBezTo>
                <a:cubicBezTo>
                  <a:pt x="106" y="128"/>
                  <a:pt x="106" y="128"/>
                  <a:pt x="106" y="128"/>
                </a:cubicBezTo>
                <a:cubicBezTo>
                  <a:pt x="107" y="128"/>
                  <a:pt x="108" y="127"/>
                  <a:pt x="108" y="126"/>
                </a:cubicBezTo>
                <a:cubicBezTo>
                  <a:pt x="108" y="17"/>
                  <a:pt x="108" y="17"/>
                  <a:pt x="108" y="17"/>
                </a:cubicBezTo>
                <a:cubicBezTo>
                  <a:pt x="108" y="16"/>
                  <a:pt x="107" y="15"/>
                  <a:pt x="106" y="15"/>
                </a:cubicBezTo>
                <a:close/>
                <a:moveTo>
                  <a:pt x="22" y="123"/>
                </a:moveTo>
                <a:cubicBezTo>
                  <a:pt x="10" y="123"/>
                  <a:pt x="10" y="123"/>
                  <a:pt x="10" y="123"/>
                </a:cubicBezTo>
                <a:cubicBezTo>
                  <a:pt x="7" y="123"/>
                  <a:pt x="5" y="121"/>
                  <a:pt x="5" y="118"/>
                </a:cubicBezTo>
                <a:cubicBezTo>
                  <a:pt x="5" y="18"/>
                  <a:pt x="5" y="18"/>
                  <a:pt x="5" y="18"/>
                </a:cubicBezTo>
                <a:cubicBezTo>
                  <a:pt x="6" y="19"/>
                  <a:pt x="6" y="19"/>
                  <a:pt x="6" y="19"/>
                </a:cubicBezTo>
                <a:cubicBezTo>
                  <a:pt x="8" y="19"/>
                  <a:pt x="9" y="19"/>
                  <a:pt x="10" y="19"/>
                </a:cubicBezTo>
                <a:cubicBezTo>
                  <a:pt x="22" y="19"/>
                  <a:pt x="22" y="19"/>
                  <a:pt x="22" y="19"/>
                </a:cubicBezTo>
                <a:lnTo>
                  <a:pt x="22" y="123"/>
                </a:lnTo>
                <a:close/>
                <a:moveTo>
                  <a:pt x="104" y="123"/>
                </a:moveTo>
                <a:cubicBezTo>
                  <a:pt x="27" y="123"/>
                  <a:pt x="27" y="123"/>
                  <a:pt x="27" y="123"/>
                </a:cubicBezTo>
                <a:cubicBezTo>
                  <a:pt x="27" y="19"/>
                  <a:pt x="27" y="19"/>
                  <a:pt x="27" y="19"/>
                </a:cubicBezTo>
                <a:cubicBezTo>
                  <a:pt x="104" y="19"/>
                  <a:pt x="104" y="19"/>
                  <a:pt x="104" y="19"/>
                </a:cubicBezTo>
                <a:lnTo>
                  <a:pt x="104" y="123"/>
                </a:lnTo>
                <a:close/>
              </a:path>
            </a:pathLst>
          </a:custGeom>
          <a:solidFill>
            <a:srgbClr val="FFFFFF"/>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微软雅黑" panose="020B0503020204020204" charset="-122"/>
              <a:ea typeface="微软雅黑" panose="020B0503020204020204" charset="-122"/>
              <a:cs typeface="+mn-cs"/>
            </a:endParaRPr>
          </a:p>
        </p:txBody>
      </p:sp>
      <p:grpSp>
        <p:nvGrpSpPr>
          <p:cNvPr id="33" name="组合 32">
            <a:extLst>
              <a:ext uri="{FF2B5EF4-FFF2-40B4-BE49-F238E27FC236}">
                <a16:creationId xmlns:a16="http://schemas.microsoft.com/office/drawing/2014/main" id="{C831FB7A-B332-32B3-D623-00696F10B746}"/>
              </a:ext>
            </a:extLst>
          </p:cNvPr>
          <p:cNvGrpSpPr/>
          <p:nvPr/>
        </p:nvGrpSpPr>
        <p:grpSpPr>
          <a:xfrm>
            <a:off x="8414429" y="1459607"/>
            <a:ext cx="396000" cy="396000"/>
            <a:chOff x="10179050" y="304800"/>
            <a:chExt cx="481013" cy="481013"/>
          </a:xfrm>
          <a:solidFill>
            <a:srgbClr val="FFFFFF"/>
          </a:solidFill>
        </p:grpSpPr>
        <p:sp>
          <p:nvSpPr>
            <p:cNvPr id="34" name="Freeform 217">
              <a:extLst>
                <a:ext uri="{FF2B5EF4-FFF2-40B4-BE49-F238E27FC236}">
                  <a16:creationId xmlns:a16="http://schemas.microsoft.com/office/drawing/2014/main" id="{C5BC77ED-8B6F-E500-D009-3C61CF8F2C3F}"/>
                </a:ext>
              </a:extLst>
            </p:cNvPr>
            <p:cNvSpPr>
              <a:spLocks noEditPoints="1"/>
            </p:cNvSpPr>
            <p:nvPr/>
          </p:nvSpPr>
          <p:spPr bwMode="auto">
            <a:xfrm>
              <a:off x="10179050" y="304800"/>
              <a:ext cx="481013" cy="481013"/>
            </a:xfrm>
            <a:custGeom>
              <a:avLst/>
              <a:gdLst>
                <a:gd name="T0" fmla="*/ 122 w 128"/>
                <a:gd name="T1" fmla="*/ 11 h 128"/>
                <a:gd name="T2" fmla="*/ 102 w 128"/>
                <a:gd name="T3" fmla="*/ 11 h 128"/>
                <a:gd name="T4" fmla="*/ 102 w 128"/>
                <a:gd name="T5" fmla="*/ 3 h 128"/>
                <a:gd name="T6" fmla="*/ 100 w 128"/>
                <a:gd name="T7" fmla="*/ 1 h 128"/>
                <a:gd name="T8" fmla="*/ 98 w 128"/>
                <a:gd name="T9" fmla="*/ 3 h 128"/>
                <a:gd name="T10" fmla="*/ 98 w 128"/>
                <a:gd name="T11" fmla="*/ 11 h 128"/>
                <a:gd name="T12" fmla="*/ 66 w 128"/>
                <a:gd name="T13" fmla="*/ 11 h 128"/>
                <a:gd name="T14" fmla="*/ 66 w 128"/>
                <a:gd name="T15" fmla="*/ 3 h 128"/>
                <a:gd name="T16" fmla="*/ 64 w 128"/>
                <a:gd name="T17" fmla="*/ 1 h 128"/>
                <a:gd name="T18" fmla="*/ 62 w 128"/>
                <a:gd name="T19" fmla="*/ 3 h 128"/>
                <a:gd name="T20" fmla="*/ 62 w 128"/>
                <a:gd name="T21" fmla="*/ 11 h 128"/>
                <a:gd name="T22" fmla="*/ 30 w 128"/>
                <a:gd name="T23" fmla="*/ 11 h 128"/>
                <a:gd name="T24" fmla="*/ 30 w 128"/>
                <a:gd name="T25" fmla="*/ 2 h 128"/>
                <a:gd name="T26" fmla="*/ 28 w 128"/>
                <a:gd name="T27" fmla="*/ 0 h 128"/>
                <a:gd name="T28" fmla="*/ 26 w 128"/>
                <a:gd name="T29" fmla="*/ 2 h 128"/>
                <a:gd name="T30" fmla="*/ 26 w 128"/>
                <a:gd name="T31" fmla="*/ 11 h 128"/>
                <a:gd name="T32" fmla="*/ 6 w 128"/>
                <a:gd name="T33" fmla="*/ 11 h 128"/>
                <a:gd name="T34" fmla="*/ 0 w 128"/>
                <a:gd name="T35" fmla="*/ 17 h 128"/>
                <a:gd name="T36" fmla="*/ 0 w 128"/>
                <a:gd name="T37" fmla="*/ 122 h 128"/>
                <a:gd name="T38" fmla="*/ 6 w 128"/>
                <a:gd name="T39" fmla="*/ 128 h 128"/>
                <a:gd name="T40" fmla="*/ 122 w 128"/>
                <a:gd name="T41" fmla="*/ 128 h 128"/>
                <a:gd name="T42" fmla="*/ 128 w 128"/>
                <a:gd name="T43" fmla="*/ 122 h 128"/>
                <a:gd name="T44" fmla="*/ 128 w 128"/>
                <a:gd name="T45" fmla="*/ 17 h 128"/>
                <a:gd name="T46" fmla="*/ 122 w 128"/>
                <a:gd name="T47" fmla="*/ 11 h 128"/>
                <a:gd name="T48" fmla="*/ 123 w 128"/>
                <a:gd name="T49" fmla="*/ 123 h 128"/>
                <a:gd name="T50" fmla="*/ 5 w 128"/>
                <a:gd name="T51" fmla="*/ 123 h 128"/>
                <a:gd name="T52" fmla="*/ 5 w 128"/>
                <a:gd name="T53" fmla="*/ 42 h 128"/>
                <a:gd name="T54" fmla="*/ 123 w 128"/>
                <a:gd name="T55" fmla="*/ 42 h 128"/>
                <a:gd name="T56" fmla="*/ 123 w 128"/>
                <a:gd name="T57" fmla="*/ 123 h 128"/>
                <a:gd name="T58" fmla="*/ 123 w 128"/>
                <a:gd name="T59" fmla="*/ 37 h 128"/>
                <a:gd name="T60" fmla="*/ 5 w 128"/>
                <a:gd name="T61" fmla="*/ 37 h 128"/>
                <a:gd name="T62" fmla="*/ 5 w 128"/>
                <a:gd name="T63" fmla="*/ 16 h 128"/>
                <a:gd name="T64" fmla="*/ 26 w 128"/>
                <a:gd name="T65" fmla="*/ 16 h 128"/>
                <a:gd name="T66" fmla="*/ 26 w 128"/>
                <a:gd name="T67" fmla="*/ 23 h 128"/>
                <a:gd name="T68" fmla="*/ 28 w 128"/>
                <a:gd name="T69" fmla="*/ 26 h 128"/>
                <a:gd name="T70" fmla="*/ 30 w 128"/>
                <a:gd name="T71" fmla="*/ 23 h 128"/>
                <a:gd name="T72" fmla="*/ 30 w 128"/>
                <a:gd name="T73" fmla="*/ 16 h 128"/>
                <a:gd name="T74" fmla="*/ 62 w 128"/>
                <a:gd name="T75" fmla="*/ 16 h 128"/>
                <a:gd name="T76" fmla="*/ 62 w 128"/>
                <a:gd name="T77" fmla="*/ 25 h 128"/>
                <a:gd name="T78" fmla="*/ 64 w 128"/>
                <a:gd name="T79" fmla="*/ 27 h 128"/>
                <a:gd name="T80" fmla="*/ 66 w 128"/>
                <a:gd name="T81" fmla="*/ 25 h 128"/>
                <a:gd name="T82" fmla="*/ 66 w 128"/>
                <a:gd name="T83" fmla="*/ 16 h 128"/>
                <a:gd name="T84" fmla="*/ 98 w 128"/>
                <a:gd name="T85" fmla="*/ 16 h 128"/>
                <a:gd name="T86" fmla="*/ 98 w 128"/>
                <a:gd name="T87" fmla="*/ 25 h 128"/>
                <a:gd name="T88" fmla="*/ 100 w 128"/>
                <a:gd name="T89" fmla="*/ 27 h 128"/>
                <a:gd name="T90" fmla="*/ 102 w 128"/>
                <a:gd name="T91" fmla="*/ 25 h 128"/>
                <a:gd name="T92" fmla="*/ 102 w 128"/>
                <a:gd name="T93" fmla="*/ 16 h 128"/>
                <a:gd name="T94" fmla="*/ 123 w 128"/>
                <a:gd name="T95" fmla="*/ 16 h 128"/>
                <a:gd name="T96" fmla="*/ 123 w 128"/>
                <a:gd name="T97" fmla="*/ 37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8" h="128">
                  <a:moveTo>
                    <a:pt x="122" y="11"/>
                  </a:moveTo>
                  <a:cubicBezTo>
                    <a:pt x="102" y="11"/>
                    <a:pt x="102" y="11"/>
                    <a:pt x="102" y="11"/>
                  </a:cubicBezTo>
                  <a:cubicBezTo>
                    <a:pt x="102" y="3"/>
                    <a:pt x="102" y="3"/>
                    <a:pt x="102" y="3"/>
                  </a:cubicBezTo>
                  <a:cubicBezTo>
                    <a:pt x="102" y="2"/>
                    <a:pt x="101" y="1"/>
                    <a:pt x="100" y="1"/>
                  </a:cubicBezTo>
                  <a:cubicBezTo>
                    <a:pt x="99" y="1"/>
                    <a:pt x="98" y="2"/>
                    <a:pt x="98" y="3"/>
                  </a:cubicBezTo>
                  <a:cubicBezTo>
                    <a:pt x="98" y="11"/>
                    <a:pt x="98" y="11"/>
                    <a:pt x="98" y="11"/>
                  </a:cubicBezTo>
                  <a:cubicBezTo>
                    <a:pt x="66" y="11"/>
                    <a:pt x="66" y="11"/>
                    <a:pt x="66" y="11"/>
                  </a:cubicBezTo>
                  <a:cubicBezTo>
                    <a:pt x="66" y="3"/>
                    <a:pt x="66" y="3"/>
                    <a:pt x="66" y="3"/>
                  </a:cubicBezTo>
                  <a:cubicBezTo>
                    <a:pt x="66" y="2"/>
                    <a:pt x="65" y="1"/>
                    <a:pt x="64" y="1"/>
                  </a:cubicBezTo>
                  <a:cubicBezTo>
                    <a:pt x="63" y="1"/>
                    <a:pt x="62" y="2"/>
                    <a:pt x="62" y="3"/>
                  </a:cubicBezTo>
                  <a:cubicBezTo>
                    <a:pt x="62" y="11"/>
                    <a:pt x="62" y="11"/>
                    <a:pt x="62" y="11"/>
                  </a:cubicBezTo>
                  <a:cubicBezTo>
                    <a:pt x="30" y="11"/>
                    <a:pt x="30" y="11"/>
                    <a:pt x="30" y="11"/>
                  </a:cubicBezTo>
                  <a:cubicBezTo>
                    <a:pt x="30" y="2"/>
                    <a:pt x="30" y="2"/>
                    <a:pt x="30" y="2"/>
                  </a:cubicBezTo>
                  <a:cubicBezTo>
                    <a:pt x="30" y="1"/>
                    <a:pt x="29" y="0"/>
                    <a:pt x="28" y="0"/>
                  </a:cubicBezTo>
                  <a:cubicBezTo>
                    <a:pt x="27" y="0"/>
                    <a:pt x="26" y="1"/>
                    <a:pt x="26" y="2"/>
                  </a:cubicBezTo>
                  <a:cubicBezTo>
                    <a:pt x="26" y="11"/>
                    <a:pt x="26" y="11"/>
                    <a:pt x="26" y="11"/>
                  </a:cubicBezTo>
                  <a:cubicBezTo>
                    <a:pt x="6" y="11"/>
                    <a:pt x="6" y="11"/>
                    <a:pt x="6" y="11"/>
                  </a:cubicBezTo>
                  <a:cubicBezTo>
                    <a:pt x="3" y="11"/>
                    <a:pt x="0" y="14"/>
                    <a:pt x="0" y="17"/>
                  </a:cubicBezTo>
                  <a:cubicBezTo>
                    <a:pt x="0" y="122"/>
                    <a:pt x="0" y="122"/>
                    <a:pt x="0" y="122"/>
                  </a:cubicBezTo>
                  <a:cubicBezTo>
                    <a:pt x="0" y="125"/>
                    <a:pt x="3" y="128"/>
                    <a:pt x="6" y="128"/>
                  </a:cubicBezTo>
                  <a:cubicBezTo>
                    <a:pt x="122" y="128"/>
                    <a:pt x="122" y="128"/>
                    <a:pt x="122" y="128"/>
                  </a:cubicBezTo>
                  <a:cubicBezTo>
                    <a:pt x="125" y="128"/>
                    <a:pt x="128" y="125"/>
                    <a:pt x="128" y="122"/>
                  </a:cubicBezTo>
                  <a:cubicBezTo>
                    <a:pt x="128" y="17"/>
                    <a:pt x="128" y="17"/>
                    <a:pt x="128" y="17"/>
                  </a:cubicBezTo>
                  <a:cubicBezTo>
                    <a:pt x="128" y="14"/>
                    <a:pt x="125" y="11"/>
                    <a:pt x="122" y="11"/>
                  </a:cubicBezTo>
                  <a:close/>
                  <a:moveTo>
                    <a:pt x="123" y="123"/>
                  </a:moveTo>
                  <a:cubicBezTo>
                    <a:pt x="5" y="123"/>
                    <a:pt x="5" y="123"/>
                    <a:pt x="5" y="123"/>
                  </a:cubicBezTo>
                  <a:cubicBezTo>
                    <a:pt x="5" y="42"/>
                    <a:pt x="5" y="42"/>
                    <a:pt x="5" y="42"/>
                  </a:cubicBezTo>
                  <a:cubicBezTo>
                    <a:pt x="123" y="42"/>
                    <a:pt x="123" y="42"/>
                    <a:pt x="123" y="42"/>
                  </a:cubicBezTo>
                  <a:lnTo>
                    <a:pt x="123" y="123"/>
                  </a:lnTo>
                  <a:close/>
                  <a:moveTo>
                    <a:pt x="123" y="37"/>
                  </a:moveTo>
                  <a:cubicBezTo>
                    <a:pt x="5" y="37"/>
                    <a:pt x="5" y="37"/>
                    <a:pt x="5" y="37"/>
                  </a:cubicBezTo>
                  <a:cubicBezTo>
                    <a:pt x="5" y="16"/>
                    <a:pt x="5" y="16"/>
                    <a:pt x="5" y="16"/>
                  </a:cubicBezTo>
                  <a:cubicBezTo>
                    <a:pt x="26" y="16"/>
                    <a:pt x="26" y="16"/>
                    <a:pt x="26" y="16"/>
                  </a:cubicBezTo>
                  <a:cubicBezTo>
                    <a:pt x="26" y="23"/>
                    <a:pt x="26" y="23"/>
                    <a:pt x="26" y="23"/>
                  </a:cubicBezTo>
                  <a:cubicBezTo>
                    <a:pt x="26" y="25"/>
                    <a:pt x="27" y="26"/>
                    <a:pt x="28" y="26"/>
                  </a:cubicBezTo>
                  <a:cubicBezTo>
                    <a:pt x="29" y="26"/>
                    <a:pt x="30" y="25"/>
                    <a:pt x="30" y="23"/>
                  </a:cubicBezTo>
                  <a:cubicBezTo>
                    <a:pt x="30" y="16"/>
                    <a:pt x="30" y="16"/>
                    <a:pt x="30" y="16"/>
                  </a:cubicBezTo>
                  <a:cubicBezTo>
                    <a:pt x="62" y="16"/>
                    <a:pt x="62" y="16"/>
                    <a:pt x="62" y="16"/>
                  </a:cubicBezTo>
                  <a:cubicBezTo>
                    <a:pt x="62" y="25"/>
                    <a:pt x="62" y="25"/>
                    <a:pt x="62" y="25"/>
                  </a:cubicBezTo>
                  <a:cubicBezTo>
                    <a:pt x="62" y="26"/>
                    <a:pt x="63" y="27"/>
                    <a:pt x="64" y="27"/>
                  </a:cubicBezTo>
                  <a:cubicBezTo>
                    <a:pt x="65" y="27"/>
                    <a:pt x="66" y="26"/>
                    <a:pt x="66" y="25"/>
                  </a:cubicBezTo>
                  <a:cubicBezTo>
                    <a:pt x="66" y="16"/>
                    <a:pt x="66" y="16"/>
                    <a:pt x="66" y="16"/>
                  </a:cubicBezTo>
                  <a:cubicBezTo>
                    <a:pt x="98" y="16"/>
                    <a:pt x="98" y="16"/>
                    <a:pt x="98" y="16"/>
                  </a:cubicBezTo>
                  <a:cubicBezTo>
                    <a:pt x="98" y="25"/>
                    <a:pt x="98" y="25"/>
                    <a:pt x="98" y="25"/>
                  </a:cubicBezTo>
                  <a:cubicBezTo>
                    <a:pt x="98" y="26"/>
                    <a:pt x="99" y="27"/>
                    <a:pt x="100" y="27"/>
                  </a:cubicBezTo>
                  <a:cubicBezTo>
                    <a:pt x="101" y="27"/>
                    <a:pt x="102" y="26"/>
                    <a:pt x="102" y="25"/>
                  </a:cubicBezTo>
                  <a:cubicBezTo>
                    <a:pt x="102" y="16"/>
                    <a:pt x="102" y="16"/>
                    <a:pt x="102" y="16"/>
                  </a:cubicBezTo>
                  <a:cubicBezTo>
                    <a:pt x="123" y="16"/>
                    <a:pt x="123" y="16"/>
                    <a:pt x="123" y="16"/>
                  </a:cubicBezTo>
                  <a:lnTo>
                    <a:pt x="123" y="37"/>
                  </a:lnTo>
                  <a:close/>
                </a:path>
              </a:pathLst>
            </a:custGeom>
            <a:grpFill/>
            <a:ln w="9525">
              <a:no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微软雅黑" panose="020B0503020204020204" charset="-122"/>
                <a:ea typeface="微软雅黑" panose="020B0503020204020204" charset="-122"/>
                <a:cs typeface="+mn-cs"/>
              </a:endParaRPr>
            </a:p>
          </p:txBody>
        </p:sp>
        <p:sp>
          <p:nvSpPr>
            <p:cNvPr id="35" name="Freeform 218">
              <a:extLst>
                <a:ext uri="{FF2B5EF4-FFF2-40B4-BE49-F238E27FC236}">
                  <a16:creationId xmlns:a16="http://schemas.microsoft.com/office/drawing/2014/main" id="{077A2074-23FE-820B-14B6-76F4E3D223D9}"/>
                </a:ext>
              </a:extLst>
            </p:cNvPr>
            <p:cNvSpPr/>
            <p:nvPr/>
          </p:nvSpPr>
          <p:spPr bwMode="auto">
            <a:xfrm>
              <a:off x="10321925" y="515938"/>
              <a:ext cx="71438" cy="184150"/>
            </a:xfrm>
            <a:custGeom>
              <a:avLst/>
              <a:gdLst>
                <a:gd name="T0" fmla="*/ 2 w 19"/>
                <a:gd name="T1" fmla="*/ 49 h 49"/>
                <a:gd name="T2" fmla="*/ 17 w 19"/>
                <a:gd name="T3" fmla="*/ 49 h 49"/>
                <a:gd name="T4" fmla="*/ 19 w 19"/>
                <a:gd name="T5" fmla="*/ 46 h 49"/>
                <a:gd name="T6" fmla="*/ 17 w 19"/>
                <a:gd name="T7" fmla="*/ 44 h 49"/>
                <a:gd name="T8" fmla="*/ 12 w 19"/>
                <a:gd name="T9" fmla="*/ 44 h 49"/>
                <a:gd name="T10" fmla="*/ 12 w 19"/>
                <a:gd name="T11" fmla="*/ 2 h 49"/>
                <a:gd name="T12" fmla="*/ 9 w 19"/>
                <a:gd name="T13" fmla="*/ 0 h 49"/>
                <a:gd name="T14" fmla="*/ 8 w 19"/>
                <a:gd name="T15" fmla="*/ 0 h 49"/>
                <a:gd name="T16" fmla="*/ 2 w 19"/>
                <a:gd name="T17" fmla="*/ 6 h 49"/>
                <a:gd name="T18" fmla="*/ 2 w 19"/>
                <a:gd name="T19" fmla="*/ 9 h 49"/>
                <a:gd name="T20" fmla="*/ 5 w 19"/>
                <a:gd name="T21" fmla="*/ 9 h 49"/>
                <a:gd name="T22" fmla="*/ 7 w 19"/>
                <a:gd name="T23" fmla="*/ 8 h 49"/>
                <a:gd name="T24" fmla="*/ 7 w 19"/>
                <a:gd name="T25" fmla="*/ 44 h 49"/>
                <a:gd name="T26" fmla="*/ 2 w 19"/>
                <a:gd name="T27" fmla="*/ 44 h 49"/>
                <a:gd name="T28" fmla="*/ 0 w 19"/>
                <a:gd name="T29" fmla="*/ 46 h 49"/>
                <a:gd name="T30" fmla="*/ 2 w 19"/>
                <a:gd name="T31"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 h="49">
                  <a:moveTo>
                    <a:pt x="2" y="49"/>
                  </a:moveTo>
                  <a:cubicBezTo>
                    <a:pt x="17" y="49"/>
                    <a:pt x="17" y="49"/>
                    <a:pt x="17" y="49"/>
                  </a:cubicBezTo>
                  <a:cubicBezTo>
                    <a:pt x="18" y="49"/>
                    <a:pt x="19" y="48"/>
                    <a:pt x="19" y="46"/>
                  </a:cubicBezTo>
                  <a:cubicBezTo>
                    <a:pt x="19" y="45"/>
                    <a:pt x="18" y="44"/>
                    <a:pt x="17" y="44"/>
                  </a:cubicBezTo>
                  <a:cubicBezTo>
                    <a:pt x="12" y="44"/>
                    <a:pt x="12" y="44"/>
                    <a:pt x="12" y="44"/>
                  </a:cubicBezTo>
                  <a:cubicBezTo>
                    <a:pt x="12" y="2"/>
                    <a:pt x="12" y="2"/>
                    <a:pt x="12" y="2"/>
                  </a:cubicBezTo>
                  <a:cubicBezTo>
                    <a:pt x="12" y="1"/>
                    <a:pt x="11" y="0"/>
                    <a:pt x="9" y="0"/>
                  </a:cubicBezTo>
                  <a:cubicBezTo>
                    <a:pt x="9" y="0"/>
                    <a:pt x="8" y="0"/>
                    <a:pt x="8" y="0"/>
                  </a:cubicBezTo>
                  <a:cubicBezTo>
                    <a:pt x="2" y="6"/>
                    <a:pt x="2" y="6"/>
                    <a:pt x="2" y="6"/>
                  </a:cubicBezTo>
                  <a:cubicBezTo>
                    <a:pt x="2" y="6"/>
                    <a:pt x="2" y="8"/>
                    <a:pt x="2" y="9"/>
                  </a:cubicBezTo>
                  <a:cubicBezTo>
                    <a:pt x="3" y="9"/>
                    <a:pt x="4" y="10"/>
                    <a:pt x="5" y="9"/>
                  </a:cubicBezTo>
                  <a:cubicBezTo>
                    <a:pt x="7" y="8"/>
                    <a:pt x="7" y="8"/>
                    <a:pt x="7" y="8"/>
                  </a:cubicBezTo>
                  <a:cubicBezTo>
                    <a:pt x="7" y="44"/>
                    <a:pt x="7" y="44"/>
                    <a:pt x="7" y="44"/>
                  </a:cubicBezTo>
                  <a:cubicBezTo>
                    <a:pt x="2" y="44"/>
                    <a:pt x="2" y="44"/>
                    <a:pt x="2" y="44"/>
                  </a:cubicBezTo>
                  <a:cubicBezTo>
                    <a:pt x="1" y="44"/>
                    <a:pt x="0" y="45"/>
                    <a:pt x="0" y="46"/>
                  </a:cubicBezTo>
                  <a:cubicBezTo>
                    <a:pt x="0" y="48"/>
                    <a:pt x="1" y="49"/>
                    <a:pt x="2" y="49"/>
                  </a:cubicBezTo>
                  <a:close/>
                </a:path>
              </a:pathLst>
            </a:custGeom>
            <a:grpFill/>
            <a:ln w="9525">
              <a:no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微软雅黑" panose="020B0503020204020204" charset="-122"/>
                <a:ea typeface="微软雅黑" panose="020B0503020204020204" charset="-122"/>
                <a:cs typeface="+mn-cs"/>
              </a:endParaRPr>
            </a:p>
          </p:txBody>
        </p:sp>
        <p:sp>
          <p:nvSpPr>
            <p:cNvPr id="36" name="Freeform 219">
              <a:extLst>
                <a:ext uri="{FF2B5EF4-FFF2-40B4-BE49-F238E27FC236}">
                  <a16:creationId xmlns:a16="http://schemas.microsoft.com/office/drawing/2014/main" id="{B39F26BA-C143-1CAB-4DD7-4DD21318F9AE}"/>
                </a:ext>
              </a:extLst>
            </p:cNvPr>
            <p:cNvSpPr/>
            <p:nvPr/>
          </p:nvSpPr>
          <p:spPr bwMode="auto">
            <a:xfrm>
              <a:off x="10445750" y="515938"/>
              <a:ext cx="71438" cy="184150"/>
            </a:xfrm>
            <a:custGeom>
              <a:avLst/>
              <a:gdLst>
                <a:gd name="T0" fmla="*/ 2 w 19"/>
                <a:gd name="T1" fmla="*/ 49 h 49"/>
                <a:gd name="T2" fmla="*/ 17 w 19"/>
                <a:gd name="T3" fmla="*/ 49 h 49"/>
                <a:gd name="T4" fmla="*/ 19 w 19"/>
                <a:gd name="T5" fmla="*/ 46 h 49"/>
                <a:gd name="T6" fmla="*/ 17 w 19"/>
                <a:gd name="T7" fmla="*/ 44 h 49"/>
                <a:gd name="T8" fmla="*/ 12 w 19"/>
                <a:gd name="T9" fmla="*/ 44 h 49"/>
                <a:gd name="T10" fmla="*/ 12 w 19"/>
                <a:gd name="T11" fmla="*/ 2 h 49"/>
                <a:gd name="T12" fmla="*/ 10 w 19"/>
                <a:gd name="T13" fmla="*/ 0 h 49"/>
                <a:gd name="T14" fmla="*/ 8 w 19"/>
                <a:gd name="T15" fmla="*/ 0 h 49"/>
                <a:gd name="T16" fmla="*/ 3 w 19"/>
                <a:gd name="T17" fmla="*/ 6 h 49"/>
                <a:gd name="T18" fmla="*/ 3 w 19"/>
                <a:gd name="T19" fmla="*/ 9 h 49"/>
                <a:gd name="T20" fmla="*/ 5 w 19"/>
                <a:gd name="T21" fmla="*/ 9 h 49"/>
                <a:gd name="T22" fmla="*/ 7 w 19"/>
                <a:gd name="T23" fmla="*/ 8 h 49"/>
                <a:gd name="T24" fmla="*/ 7 w 19"/>
                <a:gd name="T25" fmla="*/ 44 h 49"/>
                <a:gd name="T26" fmla="*/ 2 w 19"/>
                <a:gd name="T27" fmla="*/ 44 h 49"/>
                <a:gd name="T28" fmla="*/ 0 w 19"/>
                <a:gd name="T29" fmla="*/ 46 h 49"/>
                <a:gd name="T30" fmla="*/ 2 w 19"/>
                <a:gd name="T31"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 h="49">
                  <a:moveTo>
                    <a:pt x="2" y="49"/>
                  </a:moveTo>
                  <a:cubicBezTo>
                    <a:pt x="17" y="49"/>
                    <a:pt x="17" y="49"/>
                    <a:pt x="17" y="49"/>
                  </a:cubicBezTo>
                  <a:cubicBezTo>
                    <a:pt x="18" y="49"/>
                    <a:pt x="19" y="48"/>
                    <a:pt x="19" y="46"/>
                  </a:cubicBezTo>
                  <a:cubicBezTo>
                    <a:pt x="19" y="45"/>
                    <a:pt x="18" y="44"/>
                    <a:pt x="17" y="44"/>
                  </a:cubicBezTo>
                  <a:cubicBezTo>
                    <a:pt x="12" y="44"/>
                    <a:pt x="12" y="44"/>
                    <a:pt x="12" y="44"/>
                  </a:cubicBezTo>
                  <a:cubicBezTo>
                    <a:pt x="12" y="2"/>
                    <a:pt x="12" y="2"/>
                    <a:pt x="12" y="2"/>
                  </a:cubicBezTo>
                  <a:cubicBezTo>
                    <a:pt x="12" y="1"/>
                    <a:pt x="11" y="0"/>
                    <a:pt x="10" y="0"/>
                  </a:cubicBezTo>
                  <a:cubicBezTo>
                    <a:pt x="9" y="0"/>
                    <a:pt x="9" y="0"/>
                    <a:pt x="8" y="0"/>
                  </a:cubicBezTo>
                  <a:cubicBezTo>
                    <a:pt x="3" y="6"/>
                    <a:pt x="3" y="6"/>
                    <a:pt x="3" y="6"/>
                  </a:cubicBezTo>
                  <a:cubicBezTo>
                    <a:pt x="2" y="6"/>
                    <a:pt x="2" y="8"/>
                    <a:pt x="3" y="9"/>
                  </a:cubicBezTo>
                  <a:cubicBezTo>
                    <a:pt x="3" y="9"/>
                    <a:pt x="5" y="10"/>
                    <a:pt x="5" y="9"/>
                  </a:cubicBezTo>
                  <a:cubicBezTo>
                    <a:pt x="7" y="8"/>
                    <a:pt x="7" y="8"/>
                    <a:pt x="7" y="8"/>
                  </a:cubicBezTo>
                  <a:cubicBezTo>
                    <a:pt x="7" y="44"/>
                    <a:pt x="7" y="44"/>
                    <a:pt x="7" y="44"/>
                  </a:cubicBezTo>
                  <a:cubicBezTo>
                    <a:pt x="2" y="44"/>
                    <a:pt x="2" y="44"/>
                    <a:pt x="2" y="44"/>
                  </a:cubicBezTo>
                  <a:cubicBezTo>
                    <a:pt x="1" y="44"/>
                    <a:pt x="0" y="45"/>
                    <a:pt x="0" y="46"/>
                  </a:cubicBezTo>
                  <a:cubicBezTo>
                    <a:pt x="0" y="48"/>
                    <a:pt x="1" y="49"/>
                    <a:pt x="2" y="49"/>
                  </a:cubicBezTo>
                  <a:close/>
                </a:path>
              </a:pathLst>
            </a:custGeom>
            <a:grpFill/>
            <a:ln w="9525">
              <a:no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微软雅黑" panose="020B0503020204020204" charset="-122"/>
                <a:ea typeface="微软雅黑" panose="020B0503020204020204" charset="-122"/>
                <a:cs typeface="+mn-cs"/>
              </a:endParaRPr>
            </a:p>
          </p:txBody>
        </p:sp>
      </p:grpSp>
    </p:spTree>
    <p:extLst>
      <p:ext uri="{BB962C8B-B14F-4D97-AF65-F5344CB8AC3E}">
        <p14:creationId xmlns:p14="http://schemas.microsoft.com/office/powerpoint/2010/main" val="4148754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文本占位符 35"/>
          <p:cNvSpPr>
            <a:spLocks noGrp="1"/>
          </p:cNvSpPr>
          <p:nvPr>
            <p:ph type="body" sz="quarter" idx="14"/>
          </p:nvPr>
        </p:nvSpPr>
        <p:spPr>
          <a:xfrm>
            <a:off x="3547372" y="2133281"/>
            <a:ext cx="5236152" cy="1515220"/>
          </a:xfrm>
        </p:spPr>
        <p:txBody>
          <a:bodyPr>
            <a:normAutofit fontScale="70000" lnSpcReduction="20000"/>
          </a:bodyPr>
          <a:lstStyle/>
          <a:p>
            <a:r>
              <a:rPr lang="zh-CN" altLang="en-US" sz="8800" b="1" dirty="0">
                <a:gradFill>
                  <a:gsLst>
                    <a:gs pos="24000">
                      <a:srgbClr val="959595"/>
                    </a:gs>
                    <a:gs pos="0">
                      <a:schemeClr val="bg1"/>
                    </a:gs>
                    <a:gs pos="100000">
                      <a:schemeClr val="accent6">
                        <a:lumMod val="50000"/>
                      </a:schemeClr>
                    </a:gs>
                  </a:gsLst>
                  <a:lin ang="16200000" scaled="1"/>
                </a:gradFill>
                <a:latin typeface="+mn-lt"/>
                <a:ea typeface="+mn-ea"/>
                <a:cs typeface="+mn-ea"/>
                <a:sym typeface="+mn-lt"/>
              </a:rPr>
              <a:t>欢迎批评指正！</a:t>
            </a:r>
            <a:endParaRPr lang="zh-CN" altLang="en-US" sz="8800" b="1" dirty="0">
              <a:gradFill>
                <a:gsLst>
                  <a:gs pos="14000">
                    <a:srgbClr val="959595"/>
                  </a:gs>
                  <a:gs pos="0">
                    <a:schemeClr val="bg1"/>
                  </a:gs>
                  <a:gs pos="100000">
                    <a:schemeClr val="accent6">
                      <a:lumMod val="50000"/>
                    </a:schemeClr>
                  </a:gs>
                </a:gsLst>
                <a:lin ang="16200000" scaled="1"/>
              </a:gradFill>
              <a:latin typeface="+mn-lt"/>
              <a:ea typeface="+mn-ea"/>
              <a:cs typeface="+mn-ea"/>
              <a:sym typeface="+mn-lt"/>
            </a:endParaRPr>
          </a:p>
        </p:txBody>
      </p:sp>
      <p:pic>
        <p:nvPicPr>
          <p:cNvPr id="3" name="图片 2"/>
          <p:cNvPicPr>
            <a:picLocks noChangeAspect="1"/>
          </p:cNvPicPr>
          <p:nvPr/>
        </p:nvPicPr>
        <p:blipFill>
          <a:blip r:embed="rId3" cstate="print">
            <a:alphaModFix amt="70000"/>
            <a:extLst>
              <a:ext uri="{BEBA8EAE-BF5A-486C-A8C5-ECC9F3942E4B}">
                <a14:imgProps xmlns:a14="http://schemas.microsoft.com/office/drawing/2010/main">
                  <a14:imgLayer r:embed="rId4">
                    <a14:imgEffect>
                      <a14:backgroundRemoval t="9726" b="89776" l="6000" r="90000">
                        <a14:foregroundMark x1="69500" y1="58603" x2="69500" y2="58603"/>
                        <a14:foregroundMark x1="83250" y1="57731" x2="83250" y2="57731"/>
                        <a14:foregroundMark x1="45750" y1="77431" x2="45750" y2="77431"/>
                        <a14:foregroundMark x1="72000" y1="80923" x2="72000" y2="80923"/>
                        <a14:foregroundMark x1="9250" y1="61222" x2="9250" y2="61222"/>
                        <a14:foregroundMark x1="10750" y1="69077" x2="10750" y2="69077"/>
                        <a14:foregroundMark x1="21250" y1="63840" x2="21250" y2="63840"/>
                        <a14:foregroundMark x1="21250" y1="61097" x2="21250" y2="61097"/>
                        <a14:foregroundMark x1="20750" y1="56733" x2="20750" y2="56733"/>
                        <a14:foregroundMark x1="11000" y1="53616" x2="11000" y2="53616"/>
                        <a14:foregroundMark x1="39500" y1="39651" x2="39500" y2="39651"/>
                        <a14:foregroundMark x1="46000" y1="32170" x2="46000" y2="32170"/>
                        <a14:foregroundMark x1="52750" y1="36908" x2="52750" y2="36908"/>
                        <a14:foregroundMark x1="70000" y1="39900" x2="70000" y2="39900"/>
                        <a14:foregroundMark x1="75250" y1="33416" x2="75250" y2="33416"/>
                        <a14:foregroundMark x1="83250" y1="36284" x2="83250" y2="36284"/>
                        <a14:foregroundMark x1="70750" y1="16833" x2="70750" y2="16833"/>
                        <a14:foregroundMark x1="49250" y1="16833" x2="49250" y2="16833"/>
                        <a14:foregroundMark x1="50000" y1="10224" x2="50000" y2="10224"/>
                        <a14:foregroundMark x1="18500" y1="11222" x2="18500" y2="11222"/>
                        <a14:foregroundMark x1="23250" y1="9975" x2="23250" y2="9975"/>
                        <a14:foregroundMark x1="17500" y1="15461" x2="17500" y2="15461"/>
                        <a14:foregroundMark x1="20000" y1="13965" x2="20000" y2="13965"/>
                        <a14:foregroundMark x1="18500" y1="18828" x2="18500" y2="18828"/>
                        <a14:foregroundMark x1="17250" y1="22444" x2="17250" y2="22444"/>
                        <a14:foregroundMark x1="20750" y1="26559" x2="20750" y2="26559"/>
                        <a14:foregroundMark x1="19250" y1="31671" x2="19250" y2="31671"/>
                        <a14:foregroundMark x1="21000" y1="36908" x2="21000" y2="36908"/>
                        <a14:foregroundMark x1="18500" y1="43392" x2="18500" y2="43392"/>
                        <a14:foregroundMark x1="22500" y1="41272" x2="22500" y2="41272"/>
                        <a14:foregroundMark x1="24000" y1="42768" x2="24000" y2="42768"/>
                        <a14:foregroundMark x1="18250" y1="48005" x2="18250" y2="48005"/>
                        <a14:foregroundMark x1="18250" y1="46633" x2="18250" y2="46633"/>
                        <a14:foregroundMark x1="20250" y1="48130" x2="20250" y2="48130"/>
                        <a14:foregroundMark x1="21750" y1="47880" x2="21750" y2="47880"/>
                        <a14:foregroundMark x1="24750" y1="46758" x2="24750" y2="46758"/>
                        <a14:foregroundMark x1="20750" y1="54863" x2="20750" y2="54863"/>
                        <a14:foregroundMark x1="14000" y1="78678" x2="14000" y2="78678"/>
                        <a14:foregroundMark x1="6250" y1="78554" x2="6250" y2="78554"/>
                        <a14:foregroundMark x1="6250" y1="77307" x2="6250" y2="77307"/>
                        <a14:foregroundMark x1="10000" y1="80424" x2="10000" y2="80424"/>
                        <a14:foregroundMark x1="6000" y1="76808" x2="6000" y2="76808"/>
                        <a14:foregroundMark x1="10500" y1="76808" x2="10500" y2="76808"/>
                        <a14:foregroundMark x1="11000" y1="77805" x2="11000" y2="77805"/>
                        <a14:foregroundMark x1="14000" y1="79052" x2="14000" y2="79052"/>
                        <a14:foregroundMark x1="6000" y1="79177" x2="6000" y2="79177"/>
                        <a14:foregroundMark x1="6500" y1="80175" x2="6500" y2="80175"/>
                        <a14:foregroundMark x1="6500" y1="80050" x2="6500" y2="80050"/>
                        <a14:foregroundMark x1="6500" y1="80673" x2="6500" y2="80673"/>
                        <a14:foregroundMark x1="20500" y1="65960" x2="20500" y2="65960"/>
                        <a14:foregroundMark x1="23500" y1="59601" x2="23500" y2="59601"/>
                        <a14:foregroundMark x1="18000" y1="60349" x2="18000" y2="60349"/>
                        <a14:foregroundMark x1="21000" y1="60349" x2="21000" y2="60349"/>
                        <a14:foregroundMark x1="21250" y1="59601" x2="21250" y2="59601"/>
                        <a14:foregroundMark x1="20750" y1="59102" x2="20750" y2="59102"/>
                        <a14:foregroundMark x1="21750" y1="54988" x2="21750" y2="54988"/>
                        <a14:foregroundMark x1="23000" y1="56983" x2="23000" y2="56983"/>
                        <a14:foregroundMark x1="22750" y1="66209" x2="22750" y2="66209"/>
                        <a14:foregroundMark x1="22250" y1="44264" x2="22250" y2="44264"/>
                        <a14:backgroundMark x1="85750" y1="16085" x2="85750" y2="16085"/>
                        <a14:backgroundMark x1="82250" y1="16209" x2="82250" y2="16209"/>
                        <a14:backgroundMark x1="78750" y1="17207" x2="78750" y2="17207"/>
                        <a14:backgroundMark x1="48250" y1="8603" x2="48250" y2="8603"/>
                        <a14:backgroundMark x1="73500" y1="58978" x2="73500" y2="58978"/>
                        <a14:backgroundMark x1="82000" y1="79426" x2="82000" y2="79426"/>
                        <a14:backgroundMark x1="13250" y1="71820" x2="13250" y2="71820"/>
                        <a14:backgroundMark x1="19250" y1="18204" x2="19250" y2="18204"/>
                        <a14:backgroundMark x1="20000" y1="16459" x2="20000" y2="16459"/>
                        <a14:backgroundMark x1="22500" y1="65586" x2="22500" y2="65586"/>
                      </a14:backgroundRemoval>
                    </a14:imgEffect>
                  </a14:imgLayer>
                </a14:imgProps>
              </a:ext>
              <a:ext uri="{28A0092B-C50C-407E-A947-70E740481C1C}">
                <a14:useLocalDpi xmlns:a14="http://schemas.microsoft.com/office/drawing/2010/main" val="0"/>
              </a:ext>
            </a:extLst>
          </a:blip>
          <a:stretch>
            <a:fillRect/>
          </a:stretch>
        </p:blipFill>
        <p:spPr>
          <a:xfrm>
            <a:off x="10372164" y="624822"/>
            <a:ext cx="1161024" cy="2327854"/>
          </a:xfrm>
          <a:prstGeom prst="rect">
            <a:avLst/>
          </a:prstGeom>
        </p:spPr>
      </p:pic>
      <p:sp>
        <p:nvSpPr>
          <p:cNvPr id="7" name="文本占位符 36"/>
          <p:cNvSpPr>
            <a:spLocks noGrp="1"/>
          </p:cNvSpPr>
          <p:nvPr>
            <p:ph type="body" sz="quarter" idx="15"/>
          </p:nvPr>
        </p:nvSpPr>
        <p:spPr>
          <a:xfrm>
            <a:off x="3905250" y="3552190"/>
            <a:ext cx="4511040" cy="508635"/>
          </a:xfrm>
        </p:spPr>
        <p:txBody>
          <a:bodyPr>
            <a:normAutofit fontScale="90000"/>
          </a:bodyPr>
          <a:lstStyle/>
          <a:p>
            <a:pPr marL="0" indent="0">
              <a:buNone/>
            </a:pPr>
            <a:r>
              <a:rPr lang="zh-CN" altLang="en-US" b="1" dirty="0">
                <a:solidFill>
                  <a:schemeClr val="accent6">
                    <a:lumMod val="50000"/>
                  </a:schemeClr>
                </a:solidFill>
                <a:latin typeface="+mn-lt"/>
                <a:ea typeface="+mn-ea"/>
                <a:cs typeface="+mn-ea"/>
                <a:sym typeface="+mn-lt"/>
              </a:rPr>
              <a:t>小组成员：邹知秋、郑子帆、张驰</a:t>
            </a:r>
          </a:p>
          <a:p>
            <a:pPr marL="0" indent="0">
              <a:buNone/>
            </a:pPr>
            <a:endParaRPr lang="zh-CN" altLang="en-US" b="1" dirty="0">
              <a:solidFill>
                <a:schemeClr val="accent6">
                  <a:lumMod val="50000"/>
                </a:schemeClr>
              </a:solidFill>
              <a:latin typeface="+mn-lt"/>
              <a:ea typeface="+mn-ea"/>
              <a:cs typeface="+mn-ea"/>
              <a:sym typeface="+mn-lt"/>
            </a:endParaRPr>
          </a:p>
        </p:txBody>
      </p:sp>
      <p:cxnSp>
        <p:nvCxnSpPr>
          <p:cNvPr id="8" name="直接连接符 7"/>
          <p:cNvCxnSpPr/>
          <p:nvPr/>
        </p:nvCxnSpPr>
        <p:spPr>
          <a:xfrm flipH="1">
            <a:off x="2909821" y="3758190"/>
            <a:ext cx="994624" cy="0"/>
          </a:xfrm>
          <a:prstGeom prst="line">
            <a:avLst/>
          </a:prstGeom>
          <a:ln w="158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flipH="1">
            <a:off x="8444712" y="3750773"/>
            <a:ext cx="994624" cy="0"/>
          </a:xfrm>
          <a:prstGeom prst="line">
            <a:avLst/>
          </a:prstGeom>
          <a:ln w="15875">
            <a:solidFill>
              <a:schemeClr val="accent3"/>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1297615" y="486010"/>
            <a:ext cx="1672253" cy="461665"/>
          </a:xfrm>
          <a:prstGeom prst="rect">
            <a:avLst/>
          </a:prstGeom>
          <a:noFill/>
        </p:spPr>
        <p:txBody>
          <a:bodyPr wrap="none" rtlCol="0">
            <a:spAutoFit/>
          </a:bodyPr>
          <a:lstStyle/>
          <a:p>
            <a:r>
              <a:rPr lang="zh-CN" altLang="en-US" sz="2400" spc="500" dirty="0">
                <a:latin typeface="华文中宋" panose="02010600040101010101" pitchFamily="2" charset="-122"/>
                <a:ea typeface="华文中宋" panose="02010600040101010101" pitchFamily="2" charset="-122"/>
                <a:cs typeface="+mn-ea"/>
                <a:sym typeface="+mn-lt"/>
              </a:rPr>
              <a:t>实验流程</a:t>
            </a:r>
            <a:endParaRPr lang="en-US" altLang="zh-CN" sz="2400" spc="500" dirty="0">
              <a:latin typeface="Comic Sans MS" panose="030F0702030302020204" pitchFamily="66" charset="0"/>
              <a:ea typeface="华文中宋" panose="02010600040101010101" pitchFamily="2" charset="-122"/>
              <a:cs typeface="+mn-ea"/>
              <a:sym typeface="+mn-lt"/>
            </a:endParaRPr>
          </a:p>
        </p:txBody>
      </p:sp>
      <p:grpSp>
        <p:nvGrpSpPr>
          <p:cNvPr id="46" name="组合 45"/>
          <p:cNvGrpSpPr/>
          <p:nvPr/>
        </p:nvGrpSpPr>
        <p:grpSpPr>
          <a:xfrm>
            <a:off x="658813" y="417309"/>
            <a:ext cx="597948" cy="598691"/>
            <a:chOff x="7505561" y="1999305"/>
            <a:chExt cx="782786" cy="783758"/>
          </a:xfrm>
        </p:grpSpPr>
        <p:sp>
          <p:nvSpPr>
            <p:cNvPr id="24" name="椭圆 23"/>
            <p:cNvSpPr/>
            <p:nvPr/>
          </p:nvSpPr>
          <p:spPr bwMode="auto">
            <a:xfrm>
              <a:off x="7505561" y="1999305"/>
              <a:ext cx="782786" cy="783758"/>
            </a:xfrm>
            <a:prstGeom prst="ellipse">
              <a:avLst/>
            </a:prstGeom>
            <a:solidFill>
              <a:schemeClr val="accent3"/>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cs typeface="+mn-ea"/>
                <a:sym typeface="+mn-lt"/>
              </a:endParaRPr>
            </a:p>
          </p:txBody>
        </p:sp>
        <p:sp>
          <p:nvSpPr>
            <p:cNvPr id="25" name="椭圆 24"/>
            <p:cNvSpPr/>
            <p:nvPr/>
          </p:nvSpPr>
          <p:spPr bwMode="auto">
            <a:xfrm>
              <a:off x="7559044" y="2052787"/>
              <a:ext cx="675821" cy="676794"/>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cs typeface="+mn-ea"/>
                <a:sym typeface="+mn-lt"/>
              </a:endParaRPr>
            </a:p>
          </p:txBody>
        </p:sp>
        <p:pic>
          <p:nvPicPr>
            <p:cNvPr id="44" name="图形 43" descr="书架上的书籍"/>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93850" y="2088290"/>
              <a:ext cx="605328" cy="605328"/>
            </a:xfrm>
            <a:prstGeom prst="rect">
              <a:avLst/>
            </a:prstGeom>
          </p:spPr>
        </p:pic>
      </p:grpSp>
      <p:pic>
        <p:nvPicPr>
          <p:cNvPr id="82" name="图片 8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64354" y="5597280"/>
            <a:ext cx="2688085" cy="638420"/>
          </a:xfrm>
          <a:prstGeom prst="rect">
            <a:avLst/>
          </a:prstGeom>
        </p:spPr>
      </p:pic>
      <p:sp>
        <p:nvSpPr>
          <p:cNvPr id="32" name="矩形 31"/>
          <p:cNvSpPr/>
          <p:nvPr/>
        </p:nvSpPr>
        <p:spPr>
          <a:xfrm rot="5400000">
            <a:off x="2585470" y="-828103"/>
            <a:ext cx="45719" cy="387108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accent5">
                  <a:lumMod val="75000"/>
                </a:schemeClr>
              </a:solidFill>
              <a:cs typeface="+mn-ea"/>
              <a:sym typeface="+mn-lt"/>
            </a:endParaRPr>
          </a:p>
        </p:txBody>
      </p:sp>
      <p:sp>
        <p:nvSpPr>
          <p:cNvPr id="3" name="任意多边形: 形状 5">
            <a:extLst>
              <a:ext uri="{FF2B5EF4-FFF2-40B4-BE49-F238E27FC236}">
                <a16:creationId xmlns:a16="http://schemas.microsoft.com/office/drawing/2014/main" id="{65AA6470-F895-D262-F3E7-92D6BD6D6DEE}"/>
              </a:ext>
            </a:extLst>
          </p:cNvPr>
          <p:cNvSpPr/>
          <p:nvPr/>
        </p:nvSpPr>
        <p:spPr>
          <a:xfrm>
            <a:off x="660401" y="2381075"/>
            <a:ext cx="10769599" cy="199292"/>
          </a:xfrm>
          <a:custGeom>
            <a:avLst/>
            <a:gdLst>
              <a:gd name="connsiteX0" fmla="*/ 0 w 9683261"/>
              <a:gd name="connsiteY0" fmla="*/ 211015 h 211015"/>
              <a:gd name="connsiteX1" fmla="*/ 9683261 w 9683261"/>
              <a:gd name="connsiteY1" fmla="*/ 211015 h 211015"/>
              <a:gd name="connsiteX2" fmla="*/ 9319846 w 9683261"/>
              <a:gd name="connsiteY2" fmla="*/ 0 h 211015"/>
            </a:gdLst>
            <a:ahLst/>
            <a:cxnLst>
              <a:cxn ang="0">
                <a:pos x="connsiteX0" y="connsiteY0"/>
              </a:cxn>
              <a:cxn ang="0">
                <a:pos x="connsiteX1" y="connsiteY1"/>
              </a:cxn>
              <a:cxn ang="0">
                <a:pos x="connsiteX2" y="connsiteY2"/>
              </a:cxn>
            </a:cxnLst>
            <a:rect l="l" t="t" r="r" b="b"/>
            <a:pathLst>
              <a:path w="9683261" h="211015">
                <a:moveTo>
                  <a:pt x="0" y="211015"/>
                </a:moveTo>
                <a:lnTo>
                  <a:pt x="9683261" y="211015"/>
                </a:lnTo>
                <a:lnTo>
                  <a:pt x="9319846" y="0"/>
                </a:lnTo>
              </a:path>
            </a:pathLst>
          </a:cu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a:extLst>
              <a:ext uri="{FF2B5EF4-FFF2-40B4-BE49-F238E27FC236}">
                <a16:creationId xmlns:a16="http://schemas.microsoft.com/office/drawing/2014/main" id="{A5E4F96C-16AA-FD8D-6211-15F84850F17B}"/>
              </a:ext>
            </a:extLst>
          </p:cNvPr>
          <p:cNvSpPr/>
          <p:nvPr/>
        </p:nvSpPr>
        <p:spPr>
          <a:xfrm>
            <a:off x="1664680" y="2134890"/>
            <a:ext cx="914400" cy="914400"/>
          </a:xfrm>
          <a:prstGeom prst="ellipse">
            <a:avLst/>
          </a:prstGeom>
          <a:solidFill>
            <a:schemeClr val="accent4"/>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pc="300" dirty="0"/>
              <a:t>01</a:t>
            </a:r>
            <a:endParaRPr lang="zh-CN" altLang="en-US" spc="300" dirty="0"/>
          </a:p>
        </p:txBody>
      </p:sp>
      <p:sp>
        <p:nvSpPr>
          <p:cNvPr id="5" name="椭圆 4">
            <a:extLst>
              <a:ext uri="{FF2B5EF4-FFF2-40B4-BE49-F238E27FC236}">
                <a16:creationId xmlns:a16="http://schemas.microsoft.com/office/drawing/2014/main" id="{2D54A57A-03A9-32F2-4080-C7A38DCFF458}"/>
              </a:ext>
            </a:extLst>
          </p:cNvPr>
          <p:cNvSpPr/>
          <p:nvPr/>
        </p:nvSpPr>
        <p:spPr>
          <a:xfrm>
            <a:off x="3651740" y="2134890"/>
            <a:ext cx="914400" cy="914400"/>
          </a:xfrm>
          <a:prstGeom prst="ellipse">
            <a:avLst/>
          </a:prstGeom>
          <a:solidFill>
            <a:schemeClr val="accent4"/>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pc="300" dirty="0"/>
              <a:t>02</a:t>
            </a:r>
            <a:endParaRPr lang="zh-CN" altLang="en-US" spc="300" dirty="0"/>
          </a:p>
        </p:txBody>
      </p:sp>
      <p:sp>
        <p:nvSpPr>
          <p:cNvPr id="7" name="椭圆 6">
            <a:extLst>
              <a:ext uri="{FF2B5EF4-FFF2-40B4-BE49-F238E27FC236}">
                <a16:creationId xmlns:a16="http://schemas.microsoft.com/office/drawing/2014/main" id="{985C99D2-3885-4BA4-DDDF-B96153815973}"/>
              </a:ext>
            </a:extLst>
          </p:cNvPr>
          <p:cNvSpPr/>
          <p:nvPr/>
        </p:nvSpPr>
        <p:spPr>
          <a:xfrm>
            <a:off x="5638800" y="2134890"/>
            <a:ext cx="914400" cy="914400"/>
          </a:xfrm>
          <a:prstGeom prst="ellipse">
            <a:avLst/>
          </a:prstGeom>
          <a:solidFill>
            <a:schemeClr val="accent4"/>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pc="300" dirty="0"/>
              <a:t>03</a:t>
            </a:r>
            <a:endParaRPr lang="zh-CN" altLang="en-US" spc="300" dirty="0"/>
          </a:p>
        </p:txBody>
      </p:sp>
      <p:sp>
        <p:nvSpPr>
          <p:cNvPr id="9" name="椭圆 8">
            <a:extLst>
              <a:ext uri="{FF2B5EF4-FFF2-40B4-BE49-F238E27FC236}">
                <a16:creationId xmlns:a16="http://schemas.microsoft.com/office/drawing/2014/main" id="{491FF3F1-299C-E716-D733-2591821D1353}"/>
              </a:ext>
            </a:extLst>
          </p:cNvPr>
          <p:cNvSpPr/>
          <p:nvPr/>
        </p:nvSpPr>
        <p:spPr>
          <a:xfrm>
            <a:off x="7625860" y="2134890"/>
            <a:ext cx="914400" cy="914400"/>
          </a:xfrm>
          <a:prstGeom prst="ellipse">
            <a:avLst/>
          </a:prstGeom>
          <a:solidFill>
            <a:schemeClr val="accent4"/>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pc="300" dirty="0"/>
              <a:t>04</a:t>
            </a:r>
            <a:endParaRPr lang="zh-CN" altLang="en-US" spc="300" dirty="0"/>
          </a:p>
        </p:txBody>
      </p:sp>
      <p:sp>
        <p:nvSpPr>
          <p:cNvPr id="10" name="椭圆 9">
            <a:extLst>
              <a:ext uri="{FF2B5EF4-FFF2-40B4-BE49-F238E27FC236}">
                <a16:creationId xmlns:a16="http://schemas.microsoft.com/office/drawing/2014/main" id="{1D458FE1-B070-A64C-16E5-44CE6FBDA1C3}"/>
              </a:ext>
            </a:extLst>
          </p:cNvPr>
          <p:cNvSpPr/>
          <p:nvPr/>
        </p:nvSpPr>
        <p:spPr>
          <a:xfrm>
            <a:off x="9614334" y="2134890"/>
            <a:ext cx="914400" cy="914400"/>
          </a:xfrm>
          <a:prstGeom prst="ellipse">
            <a:avLst/>
          </a:prstGeom>
          <a:solidFill>
            <a:schemeClr val="accent4"/>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pc="300" dirty="0"/>
              <a:t>05</a:t>
            </a:r>
            <a:endParaRPr lang="zh-CN" altLang="en-US" spc="300" dirty="0"/>
          </a:p>
        </p:txBody>
      </p:sp>
      <p:sp>
        <p:nvSpPr>
          <p:cNvPr id="11" name="文本框 10">
            <a:extLst>
              <a:ext uri="{FF2B5EF4-FFF2-40B4-BE49-F238E27FC236}">
                <a16:creationId xmlns:a16="http://schemas.microsoft.com/office/drawing/2014/main" id="{84AE3EC3-8A2A-94C7-4E83-DE19DEB9B83A}"/>
              </a:ext>
            </a:extLst>
          </p:cNvPr>
          <p:cNvSpPr txBox="1"/>
          <p:nvPr/>
        </p:nvSpPr>
        <p:spPr>
          <a:xfrm>
            <a:off x="1162410" y="1315428"/>
            <a:ext cx="1918939" cy="597921"/>
          </a:xfrm>
          <a:prstGeom prst="rect">
            <a:avLst/>
          </a:prstGeom>
          <a:noFill/>
        </p:spPr>
        <p:txBody>
          <a:bodyPr wrap="square" rtlCol="0">
            <a:spAutoFit/>
          </a:bodyPr>
          <a:lstStyle/>
          <a:p>
            <a:pPr algn="ctr">
              <a:lnSpc>
                <a:spcPct val="130000"/>
              </a:lnSpc>
            </a:pPr>
            <a:r>
              <a:rPr lang="zh-CN" altLang="en-US" sz="2800" spc="300" dirty="0">
                <a:solidFill>
                  <a:schemeClr val="accent1"/>
                </a:solidFill>
                <a:latin typeface="微软雅黑" panose="020B0503020204020204" charset="-122"/>
                <a:ea typeface="微软雅黑" panose="020B0503020204020204" charset="-122"/>
                <a:sym typeface="+mn-ea"/>
              </a:rPr>
              <a:t>设计模块</a:t>
            </a:r>
            <a:endParaRPr lang="zh-CN" altLang="en-US" sz="2800" spc="300" dirty="0">
              <a:solidFill>
                <a:schemeClr val="accent1"/>
              </a:solidFill>
              <a:latin typeface="微软雅黑" panose="020B0503020204020204" charset="-122"/>
              <a:ea typeface="微软雅黑" panose="020B0503020204020204" charset="-122"/>
            </a:endParaRPr>
          </a:p>
        </p:txBody>
      </p:sp>
      <p:sp>
        <p:nvSpPr>
          <p:cNvPr id="12" name="文本框 11">
            <a:extLst>
              <a:ext uri="{FF2B5EF4-FFF2-40B4-BE49-F238E27FC236}">
                <a16:creationId xmlns:a16="http://schemas.microsoft.com/office/drawing/2014/main" id="{AD2A48BD-4313-748D-D044-4C653B19EC8C}"/>
              </a:ext>
            </a:extLst>
          </p:cNvPr>
          <p:cNvSpPr txBox="1"/>
          <p:nvPr/>
        </p:nvSpPr>
        <p:spPr>
          <a:xfrm>
            <a:off x="1138964" y="3494767"/>
            <a:ext cx="1918939" cy="1050925"/>
          </a:xfrm>
          <a:prstGeom prst="rect">
            <a:avLst/>
          </a:prstGeom>
          <a:noFill/>
        </p:spPr>
        <p:txBody>
          <a:bodyPr wrap="square" rtlCol="0">
            <a:spAutoFit/>
          </a:bodyPr>
          <a:lstStyle/>
          <a:p>
            <a:pPr algn="ctr" eaLnBrk="1" hangingPunct="1">
              <a:lnSpc>
                <a:spcPct val="130000"/>
              </a:lnSpc>
            </a:pPr>
            <a:r>
              <a:rPr lang="zh-CN" altLang="en-US" sz="1600" dirty="0">
                <a:sym typeface="+mn-ea"/>
              </a:rPr>
              <a:t>在</a:t>
            </a:r>
            <a:r>
              <a:rPr lang="en-US" altLang="zh-CN" sz="1600" dirty="0" err="1">
                <a:sym typeface="+mn-ea"/>
              </a:rPr>
              <a:t>vivado</a:t>
            </a:r>
            <a:r>
              <a:rPr lang="zh-CN" altLang="en-US" sz="1600" dirty="0">
                <a:sym typeface="+mn-ea"/>
              </a:rPr>
              <a:t>中使用</a:t>
            </a:r>
            <a:r>
              <a:rPr lang="en-US" altLang="zh-CN" sz="1600" dirty="0">
                <a:sym typeface="+mn-ea"/>
              </a:rPr>
              <a:t>Block Design</a:t>
            </a:r>
            <a:r>
              <a:rPr lang="zh-CN" altLang="en-US" sz="1600" dirty="0">
                <a:sym typeface="+mn-ea"/>
              </a:rPr>
              <a:t>进行设计</a:t>
            </a:r>
            <a:endParaRPr lang="en-US" altLang="zh-CN" sz="1600" spc="300" dirty="0">
              <a:solidFill>
                <a:schemeClr val="tx1">
                  <a:lumMod val="85000"/>
                  <a:lumOff val="15000"/>
                </a:schemeClr>
              </a:solidFill>
              <a:latin typeface="+mn-ea"/>
              <a:ea typeface="+mn-ea"/>
            </a:endParaRPr>
          </a:p>
        </p:txBody>
      </p:sp>
      <p:sp>
        <p:nvSpPr>
          <p:cNvPr id="13" name="文本框 12">
            <a:extLst>
              <a:ext uri="{FF2B5EF4-FFF2-40B4-BE49-F238E27FC236}">
                <a16:creationId xmlns:a16="http://schemas.microsoft.com/office/drawing/2014/main" id="{DE93D702-38C9-5517-D893-CB34464A3C21}"/>
              </a:ext>
            </a:extLst>
          </p:cNvPr>
          <p:cNvSpPr txBox="1"/>
          <p:nvPr/>
        </p:nvSpPr>
        <p:spPr>
          <a:xfrm>
            <a:off x="5138751" y="1315428"/>
            <a:ext cx="1918939" cy="650875"/>
          </a:xfrm>
          <a:prstGeom prst="rect">
            <a:avLst/>
          </a:prstGeom>
          <a:noFill/>
        </p:spPr>
        <p:txBody>
          <a:bodyPr wrap="square" rtlCol="0">
            <a:spAutoFit/>
          </a:bodyPr>
          <a:lstStyle/>
          <a:p>
            <a:pPr algn="ctr">
              <a:lnSpc>
                <a:spcPct val="130000"/>
              </a:lnSpc>
            </a:pPr>
            <a:r>
              <a:rPr lang="zh-CN" altLang="en-US" sz="2800" spc="300" dirty="0">
                <a:solidFill>
                  <a:schemeClr val="accent1"/>
                </a:solidFill>
                <a:latin typeface="微软雅黑" panose="020B0503020204020204" charset="-122"/>
                <a:ea typeface="微软雅黑" panose="020B0503020204020204" charset="-122"/>
              </a:rPr>
              <a:t>硬件实现</a:t>
            </a:r>
          </a:p>
        </p:txBody>
      </p:sp>
      <p:sp>
        <p:nvSpPr>
          <p:cNvPr id="14" name="文本框 13">
            <a:extLst>
              <a:ext uri="{FF2B5EF4-FFF2-40B4-BE49-F238E27FC236}">
                <a16:creationId xmlns:a16="http://schemas.microsoft.com/office/drawing/2014/main" id="{1B73504A-56E0-CF19-193A-1FDDC47F2A0C}"/>
              </a:ext>
            </a:extLst>
          </p:cNvPr>
          <p:cNvSpPr txBox="1"/>
          <p:nvPr/>
        </p:nvSpPr>
        <p:spPr>
          <a:xfrm>
            <a:off x="7136629" y="1315428"/>
            <a:ext cx="1918939" cy="650875"/>
          </a:xfrm>
          <a:prstGeom prst="rect">
            <a:avLst/>
          </a:prstGeom>
          <a:noFill/>
        </p:spPr>
        <p:txBody>
          <a:bodyPr wrap="square" rtlCol="0">
            <a:spAutoFit/>
          </a:bodyPr>
          <a:lstStyle/>
          <a:p>
            <a:pPr algn="ctr">
              <a:lnSpc>
                <a:spcPct val="130000"/>
              </a:lnSpc>
            </a:pPr>
            <a:r>
              <a:rPr lang="zh-CN" altLang="en-US" sz="2800" spc="300" dirty="0">
                <a:solidFill>
                  <a:schemeClr val="accent1"/>
                </a:solidFill>
                <a:latin typeface="微软雅黑" panose="020B0503020204020204" charset="-122"/>
                <a:ea typeface="微软雅黑" panose="020B0503020204020204" charset="-122"/>
              </a:rPr>
              <a:t>软件实现</a:t>
            </a:r>
          </a:p>
        </p:txBody>
      </p:sp>
      <p:sp>
        <p:nvSpPr>
          <p:cNvPr id="15" name="文本框 14">
            <a:extLst>
              <a:ext uri="{FF2B5EF4-FFF2-40B4-BE49-F238E27FC236}">
                <a16:creationId xmlns:a16="http://schemas.microsoft.com/office/drawing/2014/main" id="{6278EFA6-4C86-9EE1-5CD5-B569D83891DA}"/>
              </a:ext>
            </a:extLst>
          </p:cNvPr>
          <p:cNvSpPr txBox="1"/>
          <p:nvPr/>
        </p:nvSpPr>
        <p:spPr>
          <a:xfrm>
            <a:off x="9112065" y="1315428"/>
            <a:ext cx="1918939" cy="650875"/>
          </a:xfrm>
          <a:prstGeom prst="rect">
            <a:avLst/>
          </a:prstGeom>
          <a:noFill/>
        </p:spPr>
        <p:txBody>
          <a:bodyPr wrap="square" rtlCol="0">
            <a:spAutoFit/>
          </a:bodyPr>
          <a:lstStyle/>
          <a:p>
            <a:pPr algn="ctr">
              <a:lnSpc>
                <a:spcPct val="130000"/>
              </a:lnSpc>
            </a:pPr>
            <a:r>
              <a:rPr lang="zh-CN" altLang="en-US" sz="2800" spc="300" dirty="0">
                <a:solidFill>
                  <a:schemeClr val="accent1"/>
                </a:solidFill>
                <a:latin typeface="微软雅黑" panose="020B0503020204020204" charset="-122"/>
                <a:ea typeface="微软雅黑" panose="020B0503020204020204" charset="-122"/>
              </a:rPr>
              <a:t>上板测试</a:t>
            </a:r>
          </a:p>
        </p:txBody>
      </p:sp>
      <p:sp>
        <p:nvSpPr>
          <p:cNvPr id="16" name="文本框 15">
            <a:extLst>
              <a:ext uri="{FF2B5EF4-FFF2-40B4-BE49-F238E27FC236}">
                <a16:creationId xmlns:a16="http://schemas.microsoft.com/office/drawing/2014/main" id="{49B2B2B4-5220-4A5B-9ABB-9A176E9FDDB2}"/>
              </a:ext>
            </a:extLst>
          </p:cNvPr>
          <p:cNvSpPr txBox="1"/>
          <p:nvPr/>
        </p:nvSpPr>
        <p:spPr>
          <a:xfrm>
            <a:off x="3086735" y="3464062"/>
            <a:ext cx="2113280" cy="1691005"/>
          </a:xfrm>
          <a:prstGeom prst="rect">
            <a:avLst/>
          </a:prstGeom>
          <a:noFill/>
        </p:spPr>
        <p:txBody>
          <a:bodyPr wrap="square" rtlCol="0">
            <a:spAutoFit/>
          </a:bodyPr>
          <a:lstStyle/>
          <a:p>
            <a:pPr algn="ctr" eaLnBrk="1" hangingPunct="1">
              <a:lnSpc>
                <a:spcPct val="130000"/>
              </a:lnSpc>
            </a:pPr>
            <a:r>
              <a:rPr lang="zh-CN" altLang="en-US" sz="1600" dirty="0">
                <a:sym typeface="+mn-ea"/>
              </a:rPr>
              <a:t>自动布线后，生成调用的</a:t>
            </a:r>
            <a:r>
              <a:rPr lang="en-US" altLang="zh-CN" sz="1600" dirty="0">
                <a:sym typeface="+mn-ea"/>
              </a:rPr>
              <a:t>IP</a:t>
            </a:r>
            <a:r>
              <a:rPr lang="zh-CN" altLang="en-US" sz="1600" dirty="0">
                <a:sym typeface="+mn-ea"/>
              </a:rPr>
              <a:t>核的顶层；通过</a:t>
            </a:r>
            <a:r>
              <a:rPr lang="en-US" altLang="zh-CN" sz="1600" dirty="0">
                <a:sym typeface="+mn-ea"/>
              </a:rPr>
              <a:t>create HDL wrapper</a:t>
            </a:r>
            <a:r>
              <a:rPr lang="zh-CN" altLang="en-US" sz="1600" dirty="0">
                <a:sym typeface="+mn-ea"/>
              </a:rPr>
              <a:t>生成</a:t>
            </a:r>
            <a:r>
              <a:rPr lang="en-US" altLang="zh-CN" sz="1600" dirty="0">
                <a:sym typeface="+mn-ea"/>
              </a:rPr>
              <a:t>block design</a:t>
            </a:r>
            <a:r>
              <a:rPr lang="zh-CN" altLang="en-US" sz="1600" dirty="0">
                <a:sym typeface="+mn-ea"/>
              </a:rPr>
              <a:t>上一层的顶层。</a:t>
            </a:r>
            <a:endParaRPr lang="en-US" altLang="zh-CN" sz="1600" spc="300" dirty="0">
              <a:solidFill>
                <a:schemeClr val="tx1">
                  <a:lumMod val="85000"/>
                  <a:lumOff val="15000"/>
                </a:schemeClr>
              </a:solidFill>
              <a:latin typeface="+mn-ea"/>
              <a:ea typeface="+mn-ea"/>
            </a:endParaRPr>
          </a:p>
        </p:txBody>
      </p:sp>
      <p:sp>
        <p:nvSpPr>
          <p:cNvPr id="17" name="文本框 16">
            <a:extLst>
              <a:ext uri="{FF2B5EF4-FFF2-40B4-BE49-F238E27FC236}">
                <a16:creationId xmlns:a16="http://schemas.microsoft.com/office/drawing/2014/main" id="{1ED55EC3-D3D8-1E9E-DF92-F1A4AFCC883A}"/>
              </a:ext>
            </a:extLst>
          </p:cNvPr>
          <p:cNvSpPr txBox="1"/>
          <p:nvPr/>
        </p:nvSpPr>
        <p:spPr>
          <a:xfrm>
            <a:off x="5200015" y="3494767"/>
            <a:ext cx="1918939" cy="1370965"/>
          </a:xfrm>
          <a:prstGeom prst="rect">
            <a:avLst/>
          </a:prstGeom>
          <a:noFill/>
        </p:spPr>
        <p:txBody>
          <a:bodyPr wrap="square" rtlCol="0">
            <a:spAutoFit/>
          </a:bodyPr>
          <a:lstStyle/>
          <a:p>
            <a:pPr algn="ctr" eaLnBrk="1" hangingPunct="1">
              <a:lnSpc>
                <a:spcPct val="130000"/>
              </a:lnSpc>
            </a:pPr>
            <a:r>
              <a:rPr lang="zh-CN" altLang="en-US" sz="1600" dirty="0">
                <a:sym typeface="+mn-ea"/>
              </a:rPr>
              <a:t>通过</a:t>
            </a:r>
            <a:r>
              <a:rPr lang="en-US" altLang="zh-CN" sz="1600" dirty="0">
                <a:sym typeface="+mn-ea"/>
              </a:rPr>
              <a:t>Synthesis</a:t>
            </a:r>
            <a:r>
              <a:rPr lang="zh-CN" altLang="en-US" sz="1600" dirty="0">
                <a:sym typeface="+mn-ea"/>
              </a:rPr>
              <a:t>、</a:t>
            </a:r>
            <a:r>
              <a:rPr lang="en-US" altLang="zh-CN" sz="1600" dirty="0">
                <a:sym typeface="+mn-ea"/>
              </a:rPr>
              <a:t>Implementation</a:t>
            </a:r>
            <a:r>
              <a:rPr lang="zh-CN" altLang="en-US" sz="1600" dirty="0">
                <a:sym typeface="+mn-ea"/>
              </a:rPr>
              <a:t>，生成比特流文件，导出得到</a:t>
            </a:r>
            <a:r>
              <a:rPr lang="en-US" altLang="zh-CN" sz="1600" dirty="0">
                <a:sym typeface="+mn-ea"/>
              </a:rPr>
              <a:t>.</a:t>
            </a:r>
            <a:r>
              <a:rPr lang="en-US" altLang="zh-CN" sz="1600" dirty="0" err="1">
                <a:sym typeface="+mn-ea"/>
              </a:rPr>
              <a:t>xsa</a:t>
            </a:r>
            <a:r>
              <a:rPr lang="zh-CN" altLang="en-US" sz="1600" dirty="0">
                <a:sym typeface="+mn-ea"/>
              </a:rPr>
              <a:t>文件</a:t>
            </a:r>
            <a:endParaRPr lang="en-US" altLang="zh-CN" sz="1600" spc="300" dirty="0">
              <a:solidFill>
                <a:schemeClr val="tx1">
                  <a:lumMod val="85000"/>
                  <a:lumOff val="15000"/>
                </a:schemeClr>
              </a:solidFill>
              <a:latin typeface="+mn-ea"/>
              <a:ea typeface="+mn-ea"/>
            </a:endParaRPr>
          </a:p>
        </p:txBody>
      </p:sp>
      <p:sp>
        <p:nvSpPr>
          <p:cNvPr id="18" name="文本框 17">
            <a:extLst>
              <a:ext uri="{FF2B5EF4-FFF2-40B4-BE49-F238E27FC236}">
                <a16:creationId xmlns:a16="http://schemas.microsoft.com/office/drawing/2014/main" id="{E443B88C-20B3-B958-BEBD-348B20BC7165}"/>
              </a:ext>
            </a:extLst>
          </p:cNvPr>
          <p:cNvSpPr txBox="1"/>
          <p:nvPr/>
        </p:nvSpPr>
        <p:spPr>
          <a:xfrm>
            <a:off x="7229637" y="3494767"/>
            <a:ext cx="1731701" cy="1370965"/>
          </a:xfrm>
          <a:prstGeom prst="rect">
            <a:avLst/>
          </a:prstGeom>
          <a:noFill/>
        </p:spPr>
        <p:txBody>
          <a:bodyPr wrap="square" rtlCol="0">
            <a:spAutoFit/>
          </a:bodyPr>
          <a:lstStyle/>
          <a:p>
            <a:pPr algn="ctr" eaLnBrk="1" hangingPunct="1">
              <a:lnSpc>
                <a:spcPct val="130000"/>
              </a:lnSpc>
            </a:pPr>
            <a:r>
              <a:rPr lang="zh-CN" altLang="en-US" sz="1600" dirty="0">
                <a:sym typeface="+mn-ea"/>
              </a:rPr>
              <a:t>调用</a:t>
            </a:r>
            <a:r>
              <a:rPr lang="en-US" altLang="zh-CN" sz="1600" dirty="0" err="1">
                <a:sym typeface="+mn-ea"/>
              </a:rPr>
              <a:t>Vistis</a:t>
            </a:r>
            <a:r>
              <a:rPr lang="zh-CN" altLang="en-US" sz="1600" dirty="0">
                <a:sym typeface="+mn-ea"/>
              </a:rPr>
              <a:t>，新建应用开发，编写</a:t>
            </a:r>
            <a:r>
              <a:rPr lang="en-US" altLang="zh-CN" sz="1600" dirty="0">
                <a:sym typeface="+mn-ea"/>
              </a:rPr>
              <a:t>C</a:t>
            </a:r>
            <a:r>
              <a:rPr lang="zh-CN" altLang="en-US" sz="1600" dirty="0">
                <a:sym typeface="+mn-ea"/>
              </a:rPr>
              <a:t>语言程序并编译。</a:t>
            </a:r>
            <a:endParaRPr lang="en-US" altLang="zh-CN" sz="1600" spc="300" dirty="0">
              <a:solidFill>
                <a:schemeClr val="tx1">
                  <a:lumMod val="85000"/>
                  <a:lumOff val="15000"/>
                </a:schemeClr>
              </a:solidFill>
              <a:latin typeface="+mn-ea"/>
              <a:ea typeface="+mn-ea"/>
            </a:endParaRPr>
          </a:p>
        </p:txBody>
      </p:sp>
      <p:sp>
        <p:nvSpPr>
          <p:cNvPr id="19" name="文本框 18">
            <a:extLst>
              <a:ext uri="{FF2B5EF4-FFF2-40B4-BE49-F238E27FC236}">
                <a16:creationId xmlns:a16="http://schemas.microsoft.com/office/drawing/2014/main" id="{9D25FF9C-581D-54B8-0DCC-96B6721D70FF}"/>
              </a:ext>
            </a:extLst>
          </p:cNvPr>
          <p:cNvSpPr txBox="1"/>
          <p:nvPr/>
        </p:nvSpPr>
        <p:spPr>
          <a:xfrm>
            <a:off x="9112065" y="3494767"/>
            <a:ext cx="1918939" cy="730885"/>
          </a:xfrm>
          <a:prstGeom prst="rect">
            <a:avLst/>
          </a:prstGeom>
          <a:noFill/>
        </p:spPr>
        <p:txBody>
          <a:bodyPr wrap="square" rtlCol="0">
            <a:spAutoFit/>
          </a:bodyPr>
          <a:lstStyle/>
          <a:p>
            <a:pPr algn="ctr" eaLnBrk="1" hangingPunct="1">
              <a:lnSpc>
                <a:spcPct val="130000"/>
              </a:lnSpc>
            </a:pPr>
            <a:r>
              <a:rPr lang="zh-CN" altLang="en-US" sz="1600" dirty="0">
                <a:sym typeface="+mn-ea"/>
              </a:rPr>
              <a:t>将实现的程序上</a:t>
            </a:r>
            <a:r>
              <a:rPr lang="en-US" altLang="zh-CN" sz="1600" dirty="0">
                <a:sym typeface="+mn-ea"/>
              </a:rPr>
              <a:t>FPGA</a:t>
            </a:r>
            <a:r>
              <a:rPr lang="zh-CN" altLang="en-US" sz="1600" dirty="0">
                <a:sym typeface="+mn-ea"/>
              </a:rPr>
              <a:t>板</a:t>
            </a:r>
            <a:endParaRPr lang="en-US" altLang="zh-CN" sz="1600" spc="300" dirty="0">
              <a:solidFill>
                <a:schemeClr val="tx1">
                  <a:lumMod val="85000"/>
                  <a:lumOff val="15000"/>
                </a:schemeClr>
              </a:solidFill>
              <a:latin typeface="+mn-ea"/>
              <a:ea typeface="+mn-ea"/>
            </a:endParaRPr>
          </a:p>
        </p:txBody>
      </p:sp>
      <p:sp>
        <p:nvSpPr>
          <p:cNvPr id="20" name="文本框 19">
            <a:extLst>
              <a:ext uri="{FF2B5EF4-FFF2-40B4-BE49-F238E27FC236}">
                <a16:creationId xmlns:a16="http://schemas.microsoft.com/office/drawing/2014/main" id="{4DF36067-6852-0A00-97A3-89AD44BE5553}"/>
              </a:ext>
            </a:extLst>
          </p:cNvPr>
          <p:cNvSpPr txBox="1"/>
          <p:nvPr/>
        </p:nvSpPr>
        <p:spPr>
          <a:xfrm>
            <a:off x="3047365" y="1315278"/>
            <a:ext cx="2152650" cy="650875"/>
          </a:xfrm>
          <a:prstGeom prst="rect">
            <a:avLst/>
          </a:prstGeom>
          <a:noFill/>
        </p:spPr>
        <p:txBody>
          <a:bodyPr wrap="square" rtlCol="0">
            <a:spAutoFit/>
          </a:bodyPr>
          <a:lstStyle/>
          <a:p>
            <a:pPr algn="ctr">
              <a:lnSpc>
                <a:spcPct val="130000"/>
              </a:lnSpc>
            </a:pPr>
            <a:r>
              <a:rPr lang="zh-CN" altLang="en-US" sz="2800" spc="300" dirty="0">
                <a:solidFill>
                  <a:schemeClr val="accent1"/>
                </a:solidFill>
                <a:latin typeface="微软雅黑" panose="020B0503020204020204" charset="-122"/>
                <a:ea typeface="微软雅黑" panose="020B0503020204020204" charset="-122"/>
              </a:rPr>
              <a:t>生成</a:t>
            </a:r>
            <a:r>
              <a:rPr lang="en-US" altLang="zh-CN" sz="2800" spc="300" dirty="0">
                <a:solidFill>
                  <a:schemeClr val="accent1"/>
                </a:solidFill>
                <a:latin typeface="微软雅黑" panose="020B0503020204020204" charset="-122"/>
                <a:ea typeface="微软雅黑" panose="020B0503020204020204" charset="-122"/>
              </a:rPr>
              <a:t>.v</a:t>
            </a:r>
            <a:r>
              <a:rPr lang="zh-CN" altLang="en-US" sz="2800" spc="300" dirty="0">
                <a:solidFill>
                  <a:schemeClr val="accent1"/>
                </a:solidFill>
                <a:latin typeface="微软雅黑" panose="020B0503020204020204" charset="-122"/>
                <a:ea typeface="微软雅黑" panose="020B0503020204020204" charset="-122"/>
              </a:rPr>
              <a:t>文件</a:t>
            </a:r>
          </a:p>
        </p:txBody>
      </p:sp>
      <p:cxnSp>
        <p:nvCxnSpPr>
          <p:cNvPr id="21" name="直接连接符 20">
            <a:extLst>
              <a:ext uri="{FF2B5EF4-FFF2-40B4-BE49-F238E27FC236}">
                <a16:creationId xmlns:a16="http://schemas.microsoft.com/office/drawing/2014/main" id="{F5600E1F-3720-971C-1664-BFC5692BBCD6}"/>
              </a:ext>
            </a:extLst>
          </p:cNvPr>
          <p:cNvCxnSpPr/>
          <p:nvPr/>
        </p:nvCxnSpPr>
        <p:spPr>
          <a:xfrm>
            <a:off x="1833742" y="5371814"/>
            <a:ext cx="504000" cy="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5C03A915-8EFE-73E5-3A56-F61DCFBBC0EE}"/>
              </a:ext>
            </a:extLst>
          </p:cNvPr>
          <p:cNvCxnSpPr/>
          <p:nvPr/>
        </p:nvCxnSpPr>
        <p:spPr>
          <a:xfrm>
            <a:off x="3833230" y="5371814"/>
            <a:ext cx="504000" cy="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F2506B21-EA1D-9EB8-D410-1C9E20BC19A5}"/>
              </a:ext>
            </a:extLst>
          </p:cNvPr>
          <p:cNvCxnSpPr/>
          <p:nvPr/>
        </p:nvCxnSpPr>
        <p:spPr>
          <a:xfrm>
            <a:off x="5844000" y="5371814"/>
            <a:ext cx="504000" cy="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764BC35F-4C98-353C-EB0D-6FF97A4FAFDC}"/>
              </a:ext>
            </a:extLst>
          </p:cNvPr>
          <p:cNvCxnSpPr/>
          <p:nvPr/>
        </p:nvCxnSpPr>
        <p:spPr>
          <a:xfrm>
            <a:off x="7843488" y="5371814"/>
            <a:ext cx="504000" cy="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DD81B2D1-B284-1521-97CB-4BB1EF820284}"/>
              </a:ext>
            </a:extLst>
          </p:cNvPr>
          <p:cNvCxnSpPr/>
          <p:nvPr/>
        </p:nvCxnSpPr>
        <p:spPr>
          <a:xfrm>
            <a:off x="9818592" y="5371814"/>
            <a:ext cx="504000" cy="0"/>
          </a:xfrm>
          <a:prstGeom prst="line">
            <a:avLst/>
          </a:prstGeom>
          <a:ln w="571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498959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69689" y="3219"/>
            <a:ext cx="9135416" cy="6851562"/>
          </a:xfrm>
          <a:prstGeom prst="rect">
            <a:avLst/>
          </a:prstGeom>
        </p:spPr>
      </p:pic>
      <p:sp>
        <p:nvSpPr>
          <p:cNvPr id="34" name="矩形 白1"/>
          <p:cNvSpPr/>
          <p:nvPr/>
        </p:nvSpPr>
        <p:spPr>
          <a:xfrm rot="5400000">
            <a:off x="4161765" y="-995298"/>
            <a:ext cx="6858002" cy="8842156"/>
          </a:xfrm>
          <a:prstGeom prst="rect">
            <a:avLst/>
          </a:prstGeom>
          <a:gradFill flip="none" rotWithShape="1">
            <a:gsLst>
              <a:gs pos="0">
                <a:srgbClr val="FFFFFF"/>
              </a:gs>
              <a:gs pos="100000">
                <a:srgbClr val="FFFFFF">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5" name="文本框 4"/>
          <p:cNvSpPr txBox="1"/>
          <p:nvPr/>
        </p:nvSpPr>
        <p:spPr>
          <a:xfrm>
            <a:off x="2273869" y="2051212"/>
            <a:ext cx="2287806" cy="646331"/>
          </a:xfrm>
          <a:prstGeom prst="rect">
            <a:avLst/>
          </a:prstGeom>
          <a:noFill/>
        </p:spPr>
        <p:txBody>
          <a:bodyPr wrap="none" rtlCol="0">
            <a:spAutoFit/>
          </a:bodyPr>
          <a:lstStyle/>
          <a:p>
            <a:r>
              <a:rPr lang="zh-CN" altLang="en-US" sz="3600" spc="500" dirty="0">
                <a:latin typeface="华文中宋" panose="02010600040101010101" pitchFamily="2" charset="-122"/>
                <a:ea typeface="华文中宋" panose="02010600040101010101" pitchFamily="2" charset="-122"/>
                <a:cs typeface="+mn-ea"/>
                <a:sym typeface="+mn-lt"/>
              </a:rPr>
              <a:t>实验原理</a:t>
            </a:r>
          </a:p>
        </p:txBody>
      </p:sp>
      <p:sp>
        <p:nvSpPr>
          <p:cNvPr id="41" name="矩形 40"/>
          <p:cNvSpPr/>
          <p:nvPr/>
        </p:nvSpPr>
        <p:spPr>
          <a:xfrm rot="5400000">
            <a:off x="2749225" y="3992636"/>
            <a:ext cx="152148" cy="387108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accent5">
                  <a:lumMod val="75000"/>
                </a:schemeClr>
              </a:solidFill>
              <a:cs typeface="+mn-ea"/>
              <a:sym typeface="+mn-lt"/>
            </a:endParaRPr>
          </a:p>
        </p:txBody>
      </p:sp>
      <p:grpSp>
        <p:nvGrpSpPr>
          <p:cNvPr id="17" name="组合 16"/>
          <p:cNvGrpSpPr/>
          <p:nvPr/>
        </p:nvGrpSpPr>
        <p:grpSpPr>
          <a:xfrm>
            <a:off x="1395692" y="1975339"/>
            <a:ext cx="783759" cy="783759"/>
            <a:chOff x="7618532" y="3666322"/>
            <a:chExt cx="783759" cy="783759"/>
          </a:xfrm>
        </p:grpSpPr>
        <p:sp>
          <p:nvSpPr>
            <p:cNvPr id="18" name="椭圆 17"/>
            <p:cNvSpPr/>
            <p:nvPr/>
          </p:nvSpPr>
          <p:spPr bwMode="auto">
            <a:xfrm>
              <a:off x="7618532" y="3666322"/>
              <a:ext cx="783759" cy="783759"/>
            </a:xfrm>
            <a:prstGeom prst="ellipse">
              <a:avLst/>
            </a:prstGeom>
            <a:solidFill>
              <a:schemeClr val="accent3"/>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cs typeface="+mn-ea"/>
                <a:sym typeface="+mn-lt"/>
              </a:endParaRPr>
            </a:p>
          </p:txBody>
        </p:sp>
        <p:sp>
          <p:nvSpPr>
            <p:cNvPr id="19" name="椭圆 18"/>
            <p:cNvSpPr/>
            <p:nvPr/>
          </p:nvSpPr>
          <p:spPr bwMode="auto">
            <a:xfrm>
              <a:off x="7672014" y="3719804"/>
              <a:ext cx="676794" cy="676795"/>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cs typeface="+mn-ea"/>
                <a:sym typeface="+mn-lt"/>
              </a:endParaRPr>
            </a:p>
          </p:txBody>
        </p:sp>
        <p:pic>
          <p:nvPicPr>
            <p:cNvPr id="20" name="图形 19" descr="试管"/>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61985" y="3821120"/>
              <a:ext cx="493016" cy="493016"/>
            </a:xfrm>
            <a:prstGeom prst="rect">
              <a:avLst/>
            </a:prstGeom>
          </p:spPr>
        </p:pic>
      </p:grpSp>
      <p:pic>
        <p:nvPicPr>
          <p:cNvPr id="21" name="图片 20" descr="图片包含 物体&#10;&#10;描述已自动生成"/>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95289" y="436417"/>
            <a:ext cx="2823611" cy="579583"/>
          </a:xfrm>
          <a:prstGeom prst="rect">
            <a:avLst/>
          </a:prstGeom>
        </p:spPr>
      </p:pic>
      <p:sp>
        <p:nvSpPr>
          <p:cNvPr id="13" name="矩形 12"/>
          <p:cNvSpPr/>
          <p:nvPr/>
        </p:nvSpPr>
        <p:spPr>
          <a:xfrm rot="5400000">
            <a:off x="3851230" y="4848490"/>
            <a:ext cx="152149" cy="1680839"/>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accent5">
                  <a:lumMod val="75000"/>
                </a:schemeClr>
              </a:solidFill>
              <a:cs typeface="+mn-ea"/>
              <a:sym typeface="+mn-lt"/>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1297615" y="486010"/>
            <a:ext cx="1672253" cy="461665"/>
          </a:xfrm>
          <a:prstGeom prst="rect">
            <a:avLst/>
          </a:prstGeom>
          <a:noFill/>
        </p:spPr>
        <p:txBody>
          <a:bodyPr wrap="none" rtlCol="0">
            <a:spAutoFit/>
          </a:bodyPr>
          <a:lstStyle/>
          <a:p>
            <a:r>
              <a:rPr lang="zh-CN" altLang="en-US" sz="2400" spc="500" dirty="0">
                <a:latin typeface="华文中宋" panose="02010600040101010101" pitchFamily="2" charset="-122"/>
                <a:ea typeface="华文中宋" panose="02010600040101010101" pitchFamily="2" charset="-122"/>
                <a:cs typeface="+mn-ea"/>
                <a:sym typeface="+mn-lt"/>
              </a:rPr>
              <a:t>实验原理</a:t>
            </a:r>
          </a:p>
        </p:txBody>
      </p:sp>
      <p:grpSp>
        <p:nvGrpSpPr>
          <p:cNvPr id="46" name="组合 45"/>
          <p:cNvGrpSpPr/>
          <p:nvPr/>
        </p:nvGrpSpPr>
        <p:grpSpPr>
          <a:xfrm>
            <a:off x="658813" y="417309"/>
            <a:ext cx="597948" cy="598691"/>
            <a:chOff x="7505561" y="1999305"/>
            <a:chExt cx="782786" cy="783758"/>
          </a:xfrm>
        </p:grpSpPr>
        <p:sp>
          <p:nvSpPr>
            <p:cNvPr id="24" name="椭圆 23"/>
            <p:cNvSpPr/>
            <p:nvPr/>
          </p:nvSpPr>
          <p:spPr bwMode="auto">
            <a:xfrm>
              <a:off x="7505561" y="1999305"/>
              <a:ext cx="782786" cy="783758"/>
            </a:xfrm>
            <a:prstGeom prst="ellipse">
              <a:avLst/>
            </a:prstGeom>
            <a:solidFill>
              <a:schemeClr val="accent3"/>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cs typeface="+mn-ea"/>
                <a:sym typeface="+mn-lt"/>
              </a:endParaRPr>
            </a:p>
          </p:txBody>
        </p:sp>
        <p:sp>
          <p:nvSpPr>
            <p:cNvPr id="25" name="椭圆 24"/>
            <p:cNvSpPr/>
            <p:nvPr/>
          </p:nvSpPr>
          <p:spPr bwMode="auto">
            <a:xfrm>
              <a:off x="7559044" y="2052787"/>
              <a:ext cx="675821" cy="676794"/>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cs typeface="+mn-ea"/>
                <a:sym typeface="+mn-lt"/>
              </a:endParaRPr>
            </a:p>
          </p:txBody>
        </p:sp>
        <p:pic>
          <p:nvPicPr>
            <p:cNvPr id="44" name="图形 43" descr="书架上的书籍"/>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93850" y="2088290"/>
              <a:ext cx="605328" cy="605328"/>
            </a:xfrm>
            <a:prstGeom prst="rect">
              <a:avLst/>
            </a:prstGeom>
          </p:spPr>
        </p:pic>
      </p:grpSp>
      <p:pic>
        <p:nvPicPr>
          <p:cNvPr id="82" name="图片 8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64354" y="5597280"/>
            <a:ext cx="2688085" cy="638420"/>
          </a:xfrm>
          <a:prstGeom prst="rect">
            <a:avLst/>
          </a:prstGeom>
        </p:spPr>
      </p:pic>
      <p:sp>
        <p:nvSpPr>
          <p:cNvPr id="32" name="矩形 31"/>
          <p:cNvSpPr/>
          <p:nvPr/>
        </p:nvSpPr>
        <p:spPr>
          <a:xfrm rot="5400000">
            <a:off x="2585470" y="-828103"/>
            <a:ext cx="45719" cy="387108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accent5">
                  <a:lumMod val="75000"/>
                </a:schemeClr>
              </a:solidFill>
              <a:cs typeface="+mn-ea"/>
              <a:sym typeface="+mn-lt"/>
            </a:endParaRPr>
          </a:p>
        </p:txBody>
      </p:sp>
      <p:sp>
        <p:nvSpPr>
          <p:cNvPr id="2" name="文本框 1">
            <a:extLst>
              <a:ext uri="{FF2B5EF4-FFF2-40B4-BE49-F238E27FC236}">
                <a16:creationId xmlns:a16="http://schemas.microsoft.com/office/drawing/2014/main" id="{5245CB32-9151-724B-23F7-5DD574B83176}"/>
              </a:ext>
            </a:extLst>
          </p:cNvPr>
          <p:cNvSpPr txBox="1"/>
          <p:nvPr/>
        </p:nvSpPr>
        <p:spPr>
          <a:xfrm>
            <a:off x="2813539" y="485282"/>
            <a:ext cx="2416046" cy="461665"/>
          </a:xfrm>
          <a:prstGeom prst="rect">
            <a:avLst/>
          </a:prstGeom>
          <a:noFill/>
        </p:spPr>
        <p:txBody>
          <a:bodyPr wrap="none" rtlCol="0">
            <a:spAutoFit/>
          </a:bodyPr>
          <a:lstStyle/>
          <a:p>
            <a:r>
              <a:rPr lang="en-US" altLang="zh-CN" sz="2400" spc="500" dirty="0">
                <a:latin typeface="华文中宋" panose="02010600040101010101" pitchFamily="2" charset="-122"/>
                <a:ea typeface="华文中宋" panose="02010600040101010101" pitchFamily="2" charset="-122"/>
                <a:cs typeface="+mn-ea"/>
              </a:rPr>
              <a:t>——</a:t>
            </a:r>
            <a:r>
              <a:rPr lang="zh-CN" altLang="en-US" sz="2400" spc="500" dirty="0">
                <a:latin typeface="华文中宋" panose="02010600040101010101" pitchFamily="2" charset="-122"/>
                <a:ea typeface="华文中宋" panose="02010600040101010101" pitchFamily="2" charset="-122"/>
                <a:cs typeface="+mn-ea"/>
              </a:rPr>
              <a:t>串行通信</a:t>
            </a:r>
          </a:p>
        </p:txBody>
      </p:sp>
      <p:graphicFrame>
        <p:nvGraphicFramePr>
          <p:cNvPr id="3" name="表格 3">
            <a:extLst>
              <a:ext uri="{FF2B5EF4-FFF2-40B4-BE49-F238E27FC236}">
                <a16:creationId xmlns:a16="http://schemas.microsoft.com/office/drawing/2014/main" id="{48C4BE81-9CB8-5A44-D5B9-934A6D32ECA6}"/>
              </a:ext>
            </a:extLst>
          </p:cNvPr>
          <p:cNvGraphicFramePr>
            <a:graphicFrameLocks noGrp="1"/>
          </p:cNvGraphicFramePr>
          <p:nvPr>
            <p:extLst>
              <p:ext uri="{D42A27DB-BD31-4B8C-83A1-F6EECF244321}">
                <p14:modId xmlns:p14="http://schemas.microsoft.com/office/powerpoint/2010/main" val="848373719"/>
              </p:ext>
            </p:extLst>
          </p:nvPr>
        </p:nvGraphicFramePr>
        <p:xfrm>
          <a:off x="2032000" y="2466340"/>
          <a:ext cx="8128000" cy="1925320"/>
        </p:xfrm>
        <a:graphic>
          <a:graphicData uri="http://schemas.openxmlformats.org/drawingml/2006/table">
            <a:tbl>
              <a:tblPr firstRow="1" bandRow="1">
                <a:tableStyleId>{5C22544A-7EE6-4342-B048-85BDC9FD1C3A}</a:tableStyleId>
              </a:tblPr>
              <a:tblGrid>
                <a:gridCol w="2670629">
                  <a:extLst>
                    <a:ext uri="{9D8B030D-6E8A-4147-A177-3AD203B41FA5}">
                      <a16:colId xmlns:a16="http://schemas.microsoft.com/office/drawing/2014/main" val="2020317086"/>
                    </a:ext>
                  </a:extLst>
                </a:gridCol>
                <a:gridCol w="2954215">
                  <a:extLst>
                    <a:ext uri="{9D8B030D-6E8A-4147-A177-3AD203B41FA5}">
                      <a16:colId xmlns:a16="http://schemas.microsoft.com/office/drawing/2014/main" val="1905913602"/>
                    </a:ext>
                  </a:extLst>
                </a:gridCol>
                <a:gridCol w="1356528">
                  <a:extLst>
                    <a:ext uri="{9D8B030D-6E8A-4147-A177-3AD203B41FA5}">
                      <a16:colId xmlns:a16="http://schemas.microsoft.com/office/drawing/2014/main" val="3470948651"/>
                    </a:ext>
                  </a:extLst>
                </a:gridCol>
                <a:gridCol w="1146628">
                  <a:extLst>
                    <a:ext uri="{9D8B030D-6E8A-4147-A177-3AD203B41FA5}">
                      <a16:colId xmlns:a16="http://schemas.microsoft.com/office/drawing/2014/main" val="4010197457"/>
                    </a:ext>
                  </a:extLst>
                </a:gridCol>
              </a:tblGrid>
              <a:tr h="370840">
                <a:tc>
                  <a:txBody>
                    <a:bodyPr/>
                    <a:lstStyle/>
                    <a:p>
                      <a:r>
                        <a:rPr lang="zh-CN" altLang="en-US" dirty="0"/>
                        <a:t>通信标准</a:t>
                      </a:r>
                    </a:p>
                  </a:txBody>
                  <a:tcPr/>
                </a:tc>
                <a:tc>
                  <a:txBody>
                    <a:bodyPr/>
                    <a:lstStyle/>
                    <a:p>
                      <a:r>
                        <a:rPr lang="zh-CN" altLang="en-US" dirty="0"/>
                        <a:t>引脚说明</a:t>
                      </a:r>
                    </a:p>
                  </a:txBody>
                  <a:tcPr/>
                </a:tc>
                <a:tc>
                  <a:txBody>
                    <a:bodyPr/>
                    <a:lstStyle/>
                    <a:p>
                      <a:r>
                        <a:rPr lang="zh-CN" altLang="en-US" dirty="0"/>
                        <a:t>通信方式</a:t>
                      </a:r>
                    </a:p>
                  </a:txBody>
                  <a:tcPr/>
                </a:tc>
                <a:tc>
                  <a:txBody>
                    <a:bodyPr/>
                    <a:lstStyle/>
                    <a:p>
                      <a:r>
                        <a:rPr lang="zh-CN" altLang="en-US" dirty="0"/>
                        <a:t>通信方向</a:t>
                      </a:r>
                    </a:p>
                  </a:txBody>
                  <a:tcPr/>
                </a:tc>
                <a:extLst>
                  <a:ext uri="{0D108BD9-81ED-4DB2-BD59-A6C34878D82A}">
                    <a16:rowId xmlns:a16="http://schemas.microsoft.com/office/drawing/2014/main" val="3220162881"/>
                  </a:ext>
                </a:extLst>
              </a:tr>
              <a:tr h="370840">
                <a:tc>
                  <a:txBody>
                    <a:bodyPr/>
                    <a:lstStyle/>
                    <a:p>
                      <a:r>
                        <a:rPr lang="en-US" altLang="zh-CN" dirty="0"/>
                        <a:t>UART(</a:t>
                      </a:r>
                      <a:r>
                        <a:rPr lang="zh-CN" altLang="en-US" dirty="0"/>
                        <a:t>通用异步收发器</a:t>
                      </a:r>
                      <a:r>
                        <a:rPr lang="en-US" altLang="zh-CN" dirty="0"/>
                        <a:t>)</a:t>
                      </a:r>
                      <a:endParaRPr lang="zh-CN" altLang="en-US" dirty="0"/>
                    </a:p>
                  </a:txBody>
                  <a:tcPr/>
                </a:tc>
                <a:tc>
                  <a:txBody>
                    <a:bodyPr/>
                    <a:lstStyle/>
                    <a:p>
                      <a:r>
                        <a:rPr lang="en-US" altLang="zh-CN" dirty="0"/>
                        <a:t>TXD: </a:t>
                      </a:r>
                      <a:r>
                        <a:rPr lang="zh-CN" altLang="en-US" dirty="0"/>
                        <a:t>发送端</a:t>
                      </a:r>
                      <a:endParaRPr lang="en-US" altLang="zh-CN" dirty="0"/>
                    </a:p>
                    <a:p>
                      <a:r>
                        <a:rPr lang="en-US" altLang="zh-CN" dirty="0"/>
                        <a:t>RXD:</a:t>
                      </a:r>
                    </a:p>
                  </a:txBody>
                  <a:tcPr/>
                </a:tc>
                <a:tc>
                  <a:txBody>
                    <a:bodyPr/>
                    <a:lstStyle/>
                    <a:p>
                      <a:r>
                        <a:rPr lang="zh-CN" altLang="en-US" dirty="0"/>
                        <a:t>异步通信</a:t>
                      </a:r>
                    </a:p>
                  </a:txBody>
                  <a:tcPr/>
                </a:tc>
                <a:tc>
                  <a:txBody>
                    <a:bodyPr/>
                    <a:lstStyle/>
                    <a:p>
                      <a:r>
                        <a:rPr lang="zh-CN" altLang="en-US" dirty="0"/>
                        <a:t>全双工</a:t>
                      </a:r>
                    </a:p>
                  </a:txBody>
                  <a:tcPr/>
                </a:tc>
                <a:extLst>
                  <a:ext uri="{0D108BD9-81ED-4DB2-BD59-A6C34878D82A}">
                    <a16:rowId xmlns:a16="http://schemas.microsoft.com/office/drawing/2014/main" val="1245892659"/>
                  </a:ext>
                </a:extLst>
              </a:tr>
              <a:tr h="370840">
                <a:tc>
                  <a:txBody>
                    <a:bodyPr/>
                    <a:lstStyle/>
                    <a:p>
                      <a:r>
                        <a:rPr lang="en-US" altLang="zh-CN" dirty="0"/>
                        <a:t>SPI(</a:t>
                      </a:r>
                      <a:r>
                        <a:rPr lang="zh-CN" altLang="en-US" sz="1800" b="0" i="0" kern="1200" dirty="0">
                          <a:solidFill>
                            <a:schemeClr val="dk1"/>
                          </a:solidFill>
                          <a:effectLst/>
                          <a:latin typeface="+mn-lt"/>
                          <a:ea typeface="+mn-ea"/>
                          <a:cs typeface="+mn-cs"/>
                        </a:rPr>
                        <a:t>串行外围设备接口</a:t>
                      </a:r>
                      <a:r>
                        <a:rPr lang="en-US" altLang="zh-CN" dirty="0"/>
                        <a:t>)</a:t>
                      </a:r>
                      <a:endParaRPr lang="zh-CN" altLang="en-US" dirty="0"/>
                    </a:p>
                  </a:txBody>
                  <a:tcPr/>
                </a:tc>
                <a:tc>
                  <a:txBody>
                    <a:bodyPr/>
                    <a:lstStyle/>
                    <a:p>
                      <a:r>
                        <a:rPr lang="en-US" altLang="zh-CN" dirty="0"/>
                        <a:t>SCK:</a:t>
                      </a:r>
                      <a:r>
                        <a:rPr lang="zh-CN" altLang="en-US" dirty="0"/>
                        <a:t>同步时钟</a:t>
                      </a:r>
                      <a:endParaRPr lang="en-US" altLang="zh-CN" dirty="0"/>
                    </a:p>
                    <a:p>
                      <a:r>
                        <a:rPr lang="en-US" altLang="zh-CN" dirty="0"/>
                        <a:t>MISO:</a:t>
                      </a:r>
                      <a:r>
                        <a:rPr lang="zh-CN" altLang="en-US" dirty="0"/>
                        <a:t>主机输入，从机输出</a:t>
                      </a:r>
                      <a:endParaRPr lang="en-US" altLang="zh-CN" dirty="0"/>
                    </a:p>
                    <a:p>
                      <a:r>
                        <a:rPr lang="en-US" altLang="zh-CN" dirty="0"/>
                        <a:t>MOSI:</a:t>
                      </a:r>
                      <a:r>
                        <a:rPr lang="zh-CN" altLang="en-US" dirty="0"/>
                        <a:t>主机输出，从机输入</a:t>
                      </a:r>
                      <a:endParaRPr lang="en-US" altLang="zh-CN" dirty="0"/>
                    </a:p>
                  </a:txBody>
                  <a:tcPr/>
                </a:tc>
                <a:tc>
                  <a:txBody>
                    <a:bodyPr/>
                    <a:lstStyle/>
                    <a:p>
                      <a:r>
                        <a:rPr lang="zh-CN" altLang="en-US" dirty="0"/>
                        <a:t>同步通信</a:t>
                      </a:r>
                    </a:p>
                  </a:txBody>
                  <a:tcPr/>
                </a:tc>
                <a:tc>
                  <a:txBody>
                    <a:bodyPr/>
                    <a:lstStyle/>
                    <a:p>
                      <a:r>
                        <a:rPr lang="zh-CN" altLang="en-US" dirty="0"/>
                        <a:t>全双工</a:t>
                      </a:r>
                    </a:p>
                  </a:txBody>
                  <a:tcPr/>
                </a:tc>
                <a:extLst>
                  <a:ext uri="{0D108BD9-81ED-4DB2-BD59-A6C34878D82A}">
                    <a16:rowId xmlns:a16="http://schemas.microsoft.com/office/drawing/2014/main" val="3182782577"/>
                  </a:ext>
                </a:extLst>
              </a:tr>
            </a:tbl>
          </a:graphicData>
        </a:graphic>
      </p:graphicFrame>
    </p:spTree>
    <p:extLst>
      <p:ext uri="{BB962C8B-B14F-4D97-AF65-F5344CB8AC3E}">
        <p14:creationId xmlns:p14="http://schemas.microsoft.com/office/powerpoint/2010/main" val="7571470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1297615" y="486010"/>
            <a:ext cx="1672253" cy="461665"/>
          </a:xfrm>
          <a:prstGeom prst="rect">
            <a:avLst/>
          </a:prstGeom>
          <a:noFill/>
        </p:spPr>
        <p:txBody>
          <a:bodyPr wrap="none" rtlCol="0">
            <a:spAutoFit/>
          </a:bodyPr>
          <a:lstStyle/>
          <a:p>
            <a:r>
              <a:rPr lang="zh-CN" altLang="en-US" sz="2400" spc="500" dirty="0">
                <a:latin typeface="华文中宋" panose="02010600040101010101" pitchFamily="2" charset="-122"/>
                <a:ea typeface="华文中宋" panose="02010600040101010101" pitchFamily="2" charset="-122"/>
                <a:cs typeface="+mn-ea"/>
                <a:sym typeface="+mn-lt"/>
              </a:rPr>
              <a:t>实验原理</a:t>
            </a:r>
          </a:p>
        </p:txBody>
      </p:sp>
      <p:grpSp>
        <p:nvGrpSpPr>
          <p:cNvPr id="46" name="组合 45"/>
          <p:cNvGrpSpPr/>
          <p:nvPr/>
        </p:nvGrpSpPr>
        <p:grpSpPr>
          <a:xfrm>
            <a:off x="658813" y="417309"/>
            <a:ext cx="597948" cy="598691"/>
            <a:chOff x="7505561" y="1999305"/>
            <a:chExt cx="782786" cy="783758"/>
          </a:xfrm>
        </p:grpSpPr>
        <p:sp>
          <p:nvSpPr>
            <p:cNvPr id="24" name="椭圆 23"/>
            <p:cNvSpPr/>
            <p:nvPr/>
          </p:nvSpPr>
          <p:spPr bwMode="auto">
            <a:xfrm>
              <a:off x="7505561" y="1999305"/>
              <a:ext cx="782786" cy="783758"/>
            </a:xfrm>
            <a:prstGeom prst="ellipse">
              <a:avLst/>
            </a:prstGeom>
            <a:solidFill>
              <a:schemeClr val="accent3"/>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cs typeface="+mn-ea"/>
                <a:sym typeface="+mn-lt"/>
              </a:endParaRPr>
            </a:p>
          </p:txBody>
        </p:sp>
        <p:sp>
          <p:nvSpPr>
            <p:cNvPr id="25" name="椭圆 24"/>
            <p:cNvSpPr/>
            <p:nvPr/>
          </p:nvSpPr>
          <p:spPr bwMode="auto">
            <a:xfrm>
              <a:off x="7559044" y="2052787"/>
              <a:ext cx="675821" cy="676794"/>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cs typeface="+mn-ea"/>
                <a:sym typeface="+mn-lt"/>
              </a:endParaRPr>
            </a:p>
          </p:txBody>
        </p:sp>
        <p:pic>
          <p:nvPicPr>
            <p:cNvPr id="44" name="图形 43" descr="书架上的书籍"/>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93850" y="2088290"/>
              <a:ext cx="605328" cy="605328"/>
            </a:xfrm>
            <a:prstGeom prst="rect">
              <a:avLst/>
            </a:prstGeom>
          </p:spPr>
        </p:pic>
      </p:grpSp>
      <p:pic>
        <p:nvPicPr>
          <p:cNvPr id="82" name="图片 8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64354" y="5597280"/>
            <a:ext cx="2688085" cy="638420"/>
          </a:xfrm>
          <a:prstGeom prst="rect">
            <a:avLst/>
          </a:prstGeom>
        </p:spPr>
      </p:pic>
      <p:sp>
        <p:nvSpPr>
          <p:cNvPr id="32" name="矩形 31"/>
          <p:cNvSpPr/>
          <p:nvPr/>
        </p:nvSpPr>
        <p:spPr>
          <a:xfrm rot="5400000">
            <a:off x="2585470" y="-828103"/>
            <a:ext cx="45719" cy="387108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accent5">
                  <a:lumMod val="75000"/>
                </a:schemeClr>
              </a:solidFill>
              <a:cs typeface="+mn-ea"/>
              <a:sym typeface="+mn-lt"/>
            </a:endParaRPr>
          </a:p>
        </p:txBody>
      </p:sp>
      <p:sp>
        <p:nvSpPr>
          <p:cNvPr id="2" name="文本框 1">
            <a:extLst>
              <a:ext uri="{FF2B5EF4-FFF2-40B4-BE49-F238E27FC236}">
                <a16:creationId xmlns:a16="http://schemas.microsoft.com/office/drawing/2014/main" id="{5245CB32-9151-724B-23F7-5DD574B83176}"/>
              </a:ext>
            </a:extLst>
          </p:cNvPr>
          <p:cNvSpPr txBox="1"/>
          <p:nvPr/>
        </p:nvSpPr>
        <p:spPr>
          <a:xfrm>
            <a:off x="2813539" y="485282"/>
            <a:ext cx="2416046" cy="461665"/>
          </a:xfrm>
          <a:prstGeom prst="rect">
            <a:avLst/>
          </a:prstGeom>
          <a:noFill/>
        </p:spPr>
        <p:txBody>
          <a:bodyPr wrap="none" rtlCol="0">
            <a:spAutoFit/>
          </a:bodyPr>
          <a:lstStyle/>
          <a:p>
            <a:r>
              <a:rPr lang="en-US" altLang="zh-CN" sz="2400" spc="500" dirty="0">
                <a:latin typeface="华文中宋" panose="02010600040101010101" pitchFamily="2" charset="-122"/>
                <a:ea typeface="华文中宋" panose="02010600040101010101" pitchFamily="2" charset="-122"/>
                <a:cs typeface="+mn-ea"/>
              </a:rPr>
              <a:t>——</a:t>
            </a:r>
            <a:r>
              <a:rPr lang="zh-CN" altLang="en-US" sz="2400" spc="500" dirty="0">
                <a:latin typeface="华文中宋" panose="02010600040101010101" pitchFamily="2" charset="-122"/>
                <a:ea typeface="华文中宋" panose="02010600040101010101" pitchFamily="2" charset="-122"/>
                <a:cs typeface="+mn-ea"/>
              </a:rPr>
              <a:t>串行通信</a:t>
            </a:r>
          </a:p>
        </p:txBody>
      </p:sp>
      <p:graphicFrame>
        <p:nvGraphicFramePr>
          <p:cNvPr id="3" name="表格 3">
            <a:extLst>
              <a:ext uri="{FF2B5EF4-FFF2-40B4-BE49-F238E27FC236}">
                <a16:creationId xmlns:a16="http://schemas.microsoft.com/office/drawing/2014/main" id="{48C4BE81-9CB8-5A44-D5B9-934A6D32ECA6}"/>
              </a:ext>
            </a:extLst>
          </p:cNvPr>
          <p:cNvGraphicFramePr>
            <a:graphicFrameLocks noGrp="1"/>
          </p:cNvGraphicFramePr>
          <p:nvPr>
            <p:extLst>
              <p:ext uri="{D42A27DB-BD31-4B8C-83A1-F6EECF244321}">
                <p14:modId xmlns:p14="http://schemas.microsoft.com/office/powerpoint/2010/main" val="2386942362"/>
              </p:ext>
            </p:extLst>
          </p:nvPr>
        </p:nvGraphicFramePr>
        <p:xfrm>
          <a:off x="5275384" y="417309"/>
          <a:ext cx="6647061" cy="1747289"/>
        </p:xfrm>
        <a:graphic>
          <a:graphicData uri="http://schemas.openxmlformats.org/drawingml/2006/table">
            <a:tbl>
              <a:tblPr firstRow="1" bandRow="1">
                <a:tableStyleId>{5C22544A-7EE6-4342-B048-85BDC9FD1C3A}</a:tableStyleId>
              </a:tblPr>
              <a:tblGrid>
                <a:gridCol w="2184036">
                  <a:extLst>
                    <a:ext uri="{9D8B030D-6E8A-4147-A177-3AD203B41FA5}">
                      <a16:colId xmlns:a16="http://schemas.microsoft.com/office/drawing/2014/main" val="2020317086"/>
                    </a:ext>
                  </a:extLst>
                </a:gridCol>
                <a:gridCol w="2489781">
                  <a:extLst>
                    <a:ext uri="{9D8B030D-6E8A-4147-A177-3AD203B41FA5}">
                      <a16:colId xmlns:a16="http://schemas.microsoft.com/office/drawing/2014/main" val="1905913602"/>
                    </a:ext>
                  </a:extLst>
                </a:gridCol>
                <a:gridCol w="1067993">
                  <a:extLst>
                    <a:ext uri="{9D8B030D-6E8A-4147-A177-3AD203B41FA5}">
                      <a16:colId xmlns:a16="http://schemas.microsoft.com/office/drawing/2014/main" val="3470948651"/>
                    </a:ext>
                  </a:extLst>
                </a:gridCol>
                <a:gridCol w="905251">
                  <a:extLst>
                    <a:ext uri="{9D8B030D-6E8A-4147-A177-3AD203B41FA5}">
                      <a16:colId xmlns:a16="http://schemas.microsoft.com/office/drawing/2014/main" val="4010197457"/>
                    </a:ext>
                  </a:extLst>
                </a:gridCol>
              </a:tblGrid>
              <a:tr h="497609">
                <a:tc>
                  <a:txBody>
                    <a:bodyPr/>
                    <a:lstStyle/>
                    <a:p>
                      <a:r>
                        <a:rPr lang="zh-CN" altLang="en-US" sz="1400" dirty="0"/>
                        <a:t>通信标准</a:t>
                      </a:r>
                    </a:p>
                  </a:txBody>
                  <a:tcPr/>
                </a:tc>
                <a:tc>
                  <a:txBody>
                    <a:bodyPr/>
                    <a:lstStyle/>
                    <a:p>
                      <a:r>
                        <a:rPr lang="zh-CN" altLang="en-US" sz="1400" dirty="0"/>
                        <a:t>引脚说明</a:t>
                      </a:r>
                    </a:p>
                  </a:txBody>
                  <a:tcPr/>
                </a:tc>
                <a:tc>
                  <a:txBody>
                    <a:bodyPr/>
                    <a:lstStyle/>
                    <a:p>
                      <a:r>
                        <a:rPr lang="zh-CN" altLang="en-US" sz="1400" dirty="0"/>
                        <a:t>通信方式</a:t>
                      </a:r>
                    </a:p>
                  </a:txBody>
                  <a:tcPr/>
                </a:tc>
                <a:tc>
                  <a:txBody>
                    <a:bodyPr/>
                    <a:lstStyle/>
                    <a:p>
                      <a:r>
                        <a:rPr lang="zh-CN" altLang="en-US" sz="1400" dirty="0"/>
                        <a:t>通信方向</a:t>
                      </a:r>
                    </a:p>
                  </a:txBody>
                  <a:tcPr/>
                </a:tc>
                <a:extLst>
                  <a:ext uri="{0D108BD9-81ED-4DB2-BD59-A6C34878D82A}">
                    <a16:rowId xmlns:a16="http://schemas.microsoft.com/office/drawing/2014/main" val="3220162881"/>
                  </a:ext>
                </a:extLst>
              </a:tr>
              <a:tr h="497609">
                <a:tc>
                  <a:txBody>
                    <a:bodyPr/>
                    <a:lstStyle/>
                    <a:p>
                      <a:r>
                        <a:rPr lang="en-US" altLang="zh-CN" sz="1400" dirty="0"/>
                        <a:t>UART(</a:t>
                      </a:r>
                      <a:r>
                        <a:rPr lang="zh-CN" altLang="en-US" sz="1400" dirty="0"/>
                        <a:t>通用异步收发器</a:t>
                      </a:r>
                      <a:r>
                        <a:rPr lang="en-US" altLang="zh-CN" sz="1400" dirty="0"/>
                        <a:t>)</a:t>
                      </a:r>
                      <a:endParaRPr lang="zh-CN" altLang="en-US" sz="1400" dirty="0"/>
                    </a:p>
                  </a:txBody>
                  <a:tcPr/>
                </a:tc>
                <a:tc>
                  <a:txBody>
                    <a:bodyPr/>
                    <a:lstStyle/>
                    <a:p>
                      <a:r>
                        <a:rPr lang="en-US" altLang="zh-CN" sz="1400" dirty="0"/>
                        <a:t>TXD: </a:t>
                      </a:r>
                      <a:r>
                        <a:rPr lang="zh-CN" altLang="en-US" sz="1400" dirty="0"/>
                        <a:t>发送端</a:t>
                      </a:r>
                      <a:endParaRPr lang="en-US" altLang="zh-CN" sz="1400" dirty="0"/>
                    </a:p>
                    <a:p>
                      <a:r>
                        <a:rPr lang="en-US" altLang="zh-CN" sz="1400" dirty="0"/>
                        <a:t>RXD:</a:t>
                      </a:r>
                    </a:p>
                  </a:txBody>
                  <a:tcPr/>
                </a:tc>
                <a:tc>
                  <a:txBody>
                    <a:bodyPr/>
                    <a:lstStyle/>
                    <a:p>
                      <a:r>
                        <a:rPr lang="zh-CN" altLang="en-US" sz="1400" dirty="0"/>
                        <a:t>异步通信</a:t>
                      </a:r>
                    </a:p>
                  </a:txBody>
                  <a:tcPr/>
                </a:tc>
                <a:tc>
                  <a:txBody>
                    <a:bodyPr/>
                    <a:lstStyle/>
                    <a:p>
                      <a:r>
                        <a:rPr lang="zh-CN" altLang="en-US" sz="1400" dirty="0"/>
                        <a:t>全双工</a:t>
                      </a:r>
                    </a:p>
                  </a:txBody>
                  <a:tcPr/>
                </a:tc>
                <a:extLst>
                  <a:ext uri="{0D108BD9-81ED-4DB2-BD59-A6C34878D82A}">
                    <a16:rowId xmlns:a16="http://schemas.microsoft.com/office/drawing/2014/main" val="1245892659"/>
                  </a:ext>
                </a:extLst>
              </a:tr>
              <a:tr h="702506">
                <a:tc>
                  <a:txBody>
                    <a:bodyPr/>
                    <a:lstStyle/>
                    <a:p>
                      <a:r>
                        <a:rPr lang="en-US" altLang="zh-CN" sz="1400" dirty="0"/>
                        <a:t>SPI(</a:t>
                      </a:r>
                      <a:r>
                        <a:rPr lang="zh-CN" altLang="en-US" sz="1400" b="0" i="0" kern="1200" dirty="0">
                          <a:solidFill>
                            <a:schemeClr val="dk1"/>
                          </a:solidFill>
                          <a:effectLst/>
                          <a:latin typeface="+mn-lt"/>
                          <a:ea typeface="+mn-ea"/>
                          <a:cs typeface="+mn-cs"/>
                        </a:rPr>
                        <a:t>串行外围设备接口</a:t>
                      </a:r>
                      <a:r>
                        <a:rPr lang="en-US" altLang="zh-CN" sz="1400" dirty="0"/>
                        <a:t>)</a:t>
                      </a:r>
                      <a:endParaRPr lang="zh-CN" altLang="en-US" sz="1400" dirty="0"/>
                    </a:p>
                  </a:txBody>
                  <a:tcPr/>
                </a:tc>
                <a:tc>
                  <a:txBody>
                    <a:bodyPr/>
                    <a:lstStyle/>
                    <a:p>
                      <a:r>
                        <a:rPr lang="en-US" altLang="zh-CN" sz="1400" dirty="0"/>
                        <a:t>SCK:</a:t>
                      </a:r>
                      <a:r>
                        <a:rPr lang="zh-CN" altLang="en-US" sz="1400" dirty="0"/>
                        <a:t>同步时钟</a:t>
                      </a:r>
                      <a:endParaRPr lang="en-US" altLang="zh-CN" sz="1400" dirty="0"/>
                    </a:p>
                    <a:p>
                      <a:r>
                        <a:rPr lang="en-US" altLang="zh-CN" sz="1400" dirty="0"/>
                        <a:t>MISO:</a:t>
                      </a:r>
                      <a:r>
                        <a:rPr lang="zh-CN" altLang="en-US" sz="1400" dirty="0"/>
                        <a:t>主机输入，从机输出</a:t>
                      </a:r>
                      <a:endParaRPr lang="en-US" altLang="zh-CN" sz="1400" dirty="0"/>
                    </a:p>
                    <a:p>
                      <a:r>
                        <a:rPr lang="en-US" altLang="zh-CN" sz="1400" dirty="0"/>
                        <a:t>MOSI:</a:t>
                      </a:r>
                      <a:r>
                        <a:rPr lang="zh-CN" altLang="en-US" sz="1400" dirty="0"/>
                        <a:t>主机输出，从机输入</a:t>
                      </a:r>
                      <a:endParaRPr lang="en-US" altLang="zh-CN" sz="1400" dirty="0"/>
                    </a:p>
                  </a:txBody>
                  <a:tcPr/>
                </a:tc>
                <a:tc>
                  <a:txBody>
                    <a:bodyPr/>
                    <a:lstStyle/>
                    <a:p>
                      <a:r>
                        <a:rPr lang="zh-CN" altLang="en-US" sz="1400" dirty="0"/>
                        <a:t>同步通信</a:t>
                      </a:r>
                    </a:p>
                  </a:txBody>
                  <a:tcPr/>
                </a:tc>
                <a:tc>
                  <a:txBody>
                    <a:bodyPr/>
                    <a:lstStyle/>
                    <a:p>
                      <a:r>
                        <a:rPr lang="zh-CN" altLang="en-US" sz="1400" dirty="0"/>
                        <a:t>管双工</a:t>
                      </a:r>
                    </a:p>
                  </a:txBody>
                  <a:tcPr/>
                </a:tc>
                <a:extLst>
                  <a:ext uri="{0D108BD9-81ED-4DB2-BD59-A6C34878D82A}">
                    <a16:rowId xmlns:a16="http://schemas.microsoft.com/office/drawing/2014/main" val="3182782577"/>
                  </a:ext>
                </a:extLst>
              </a:tr>
            </a:tbl>
          </a:graphicData>
        </a:graphic>
      </p:graphicFrame>
      <p:sp>
        <p:nvSpPr>
          <p:cNvPr id="4" name="AutoShape 2">
            <a:extLst>
              <a:ext uri="{FF2B5EF4-FFF2-40B4-BE49-F238E27FC236}">
                <a16:creationId xmlns:a16="http://schemas.microsoft.com/office/drawing/2014/main" id="{83398EE7-0873-5F04-5762-26B548B48EC9}"/>
              </a:ext>
            </a:extLst>
          </p:cNvPr>
          <p:cNvSpPr>
            <a:spLocks noChangeAspect="1" noChangeArrowheads="1"/>
          </p:cNvSpPr>
          <p:nvPr/>
        </p:nvSpPr>
        <p:spPr bwMode="auto">
          <a:xfrm>
            <a:off x="3652838" y="1890713"/>
            <a:ext cx="4886325" cy="307657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 name="AutoShape 4">
            <a:extLst>
              <a:ext uri="{FF2B5EF4-FFF2-40B4-BE49-F238E27FC236}">
                <a16:creationId xmlns:a16="http://schemas.microsoft.com/office/drawing/2014/main" id="{849BC341-6CF1-273B-CF0B-4B6673DDDA00}"/>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8" name="图片 7">
            <a:extLst>
              <a:ext uri="{FF2B5EF4-FFF2-40B4-BE49-F238E27FC236}">
                <a16:creationId xmlns:a16="http://schemas.microsoft.com/office/drawing/2014/main" id="{B030E723-2B8C-7E37-7F7A-BCB6F2471DE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739786" y="2296869"/>
            <a:ext cx="6224568" cy="3924783"/>
          </a:xfrm>
          <a:prstGeom prst="rect">
            <a:avLst/>
          </a:prstGeom>
        </p:spPr>
      </p:pic>
    </p:spTree>
    <p:extLst>
      <p:ext uri="{BB962C8B-B14F-4D97-AF65-F5344CB8AC3E}">
        <p14:creationId xmlns:p14="http://schemas.microsoft.com/office/powerpoint/2010/main" val="24528707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1297615" y="486010"/>
            <a:ext cx="1672253" cy="461665"/>
          </a:xfrm>
          <a:prstGeom prst="rect">
            <a:avLst/>
          </a:prstGeom>
          <a:noFill/>
        </p:spPr>
        <p:txBody>
          <a:bodyPr wrap="none" rtlCol="0">
            <a:spAutoFit/>
          </a:bodyPr>
          <a:lstStyle/>
          <a:p>
            <a:r>
              <a:rPr lang="zh-CN" altLang="en-US" sz="2400" spc="500" dirty="0">
                <a:latin typeface="华文中宋" panose="02010600040101010101" pitchFamily="2" charset="-122"/>
                <a:ea typeface="华文中宋" panose="02010600040101010101" pitchFamily="2" charset="-122"/>
                <a:cs typeface="+mn-ea"/>
                <a:sym typeface="+mn-lt"/>
              </a:rPr>
              <a:t>实验原理</a:t>
            </a:r>
          </a:p>
        </p:txBody>
      </p:sp>
      <p:grpSp>
        <p:nvGrpSpPr>
          <p:cNvPr id="46" name="组合 45"/>
          <p:cNvGrpSpPr/>
          <p:nvPr/>
        </p:nvGrpSpPr>
        <p:grpSpPr>
          <a:xfrm>
            <a:off x="658813" y="417309"/>
            <a:ext cx="597948" cy="598691"/>
            <a:chOff x="7505561" y="1999305"/>
            <a:chExt cx="782786" cy="783758"/>
          </a:xfrm>
        </p:grpSpPr>
        <p:sp>
          <p:nvSpPr>
            <p:cNvPr id="24" name="椭圆 23"/>
            <p:cNvSpPr/>
            <p:nvPr/>
          </p:nvSpPr>
          <p:spPr bwMode="auto">
            <a:xfrm>
              <a:off x="7505561" y="1999305"/>
              <a:ext cx="782786" cy="783758"/>
            </a:xfrm>
            <a:prstGeom prst="ellipse">
              <a:avLst/>
            </a:prstGeom>
            <a:solidFill>
              <a:schemeClr val="accent3"/>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cs typeface="+mn-ea"/>
                <a:sym typeface="+mn-lt"/>
              </a:endParaRPr>
            </a:p>
          </p:txBody>
        </p:sp>
        <p:sp>
          <p:nvSpPr>
            <p:cNvPr id="25" name="椭圆 24"/>
            <p:cNvSpPr/>
            <p:nvPr/>
          </p:nvSpPr>
          <p:spPr bwMode="auto">
            <a:xfrm>
              <a:off x="7559044" y="2052787"/>
              <a:ext cx="675821" cy="676794"/>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cs typeface="+mn-ea"/>
                <a:sym typeface="+mn-lt"/>
              </a:endParaRPr>
            </a:p>
          </p:txBody>
        </p:sp>
        <p:pic>
          <p:nvPicPr>
            <p:cNvPr id="44" name="图形 43" descr="书架上的书籍"/>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93850" y="2088290"/>
              <a:ext cx="605328" cy="605328"/>
            </a:xfrm>
            <a:prstGeom prst="rect">
              <a:avLst/>
            </a:prstGeom>
          </p:spPr>
        </p:pic>
      </p:grpSp>
      <p:pic>
        <p:nvPicPr>
          <p:cNvPr id="82" name="图片 8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64354" y="5597280"/>
            <a:ext cx="2688085" cy="638420"/>
          </a:xfrm>
          <a:prstGeom prst="rect">
            <a:avLst/>
          </a:prstGeom>
        </p:spPr>
      </p:pic>
      <p:sp>
        <p:nvSpPr>
          <p:cNvPr id="32" name="矩形 31"/>
          <p:cNvSpPr/>
          <p:nvPr/>
        </p:nvSpPr>
        <p:spPr>
          <a:xfrm rot="5400000">
            <a:off x="2585470" y="-828103"/>
            <a:ext cx="45719" cy="387108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accent5">
                  <a:lumMod val="75000"/>
                </a:schemeClr>
              </a:solidFill>
              <a:cs typeface="+mn-ea"/>
              <a:sym typeface="+mn-lt"/>
            </a:endParaRPr>
          </a:p>
        </p:txBody>
      </p:sp>
      <p:sp>
        <p:nvSpPr>
          <p:cNvPr id="2" name="文本框 1">
            <a:extLst>
              <a:ext uri="{FF2B5EF4-FFF2-40B4-BE49-F238E27FC236}">
                <a16:creationId xmlns:a16="http://schemas.microsoft.com/office/drawing/2014/main" id="{5245CB32-9151-724B-23F7-5DD574B83176}"/>
              </a:ext>
            </a:extLst>
          </p:cNvPr>
          <p:cNvSpPr txBox="1"/>
          <p:nvPr/>
        </p:nvSpPr>
        <p:spPr>
          <a:xfrm>
            <a:off x="2813539" y="485282"/>
            <a:ext cx="2416046" cy="461665"/>
          </a:xfrm>
          <a:prstGeom prst="rect">
            <a:avLst/>
          </a:prstGeom>
          <a:noFill/>
        </p:spPr>
        <p:txBody>
          <a:bodyPr wrap="none" rtlCol="0">
            <a:spAutoFit/>
          </a:bodyPr>
          <a:lstStyle/>
          <a:p>
            <a:r>
              <a:rPr lang="en-US" altLang="zh-CN" sz="2400" spc="500" dirty="0">
                <a:latin typeface="华文中宋" panose="02010600040101010101" pitchFamily="2" charset="-122"/>
                <a:ea typeface="华文中宋" panose="02010600040101010101" pitchFamily="2" charset="-122"/>
                <a:cs typeface="+mn-ea"/>
              </a:rPr>
              <a:t>——</a:t>
            </a:r>
            <a:r>
              <a:rPr lang="zh-CN" altLang="en-US" sz="2400" spc="500" dirty="0">
                <a:latin typeface="华文中宋" panose="02010600040101010101" pitchFamily="2" charset="-122"/>
                <a:ea typeface="华文中宋" panose="02010600040101010101" pitchFamily="2" charset="-122"/>
                <a:cs typeface="+mn-ea"/>
              </a:rPr>
              <a:t>串行通信</a:t>
            </a:r>
          </a:p>
        </p:txBody>
      </p:sp>
      <p:graphicFrame>
        <p:nvGraphicFramePr>
          <p:cNvPr id="3" name="表格 3">
            <a:extLst>
              <a:ext uri="{FF2B5EF4-FFF2-40B4-BE49-F238E27FC236}">
                <a16:creationId xmlns:a16="http://schemas.microsoft.com/office/drawing/2014/main" id="{48C4BE81-9CB8-5A44-D5B9-934A6D32ECA6}"/>
              </a:ext>
            </a:extLst>
          </p:cNvPr>
          <p:cNvGraphicFramePr>
            <a:graphicFrameLocks noGrp="1"/>
          </p:cNvGraphicFramePr>
          <p:nvPr/>
        </p:nvGraphicFramePr>
        <p:xfrm>
          <a:off x="5275384" y="417309"/>
          <a:ext cx="6647061" cy="1747289"/>
        </p:xfrm>
        <a:graphic>
          <a:graphicData uri="http://schemas.openxmlformats.org/drawingml/2006/table">
            <a:tbl>
              <a:tblPr firstRow="1" bandRow="1">
                <a:tableStyleId>{5C22544A-7EE6-4342-B048-85BDC9FD1C3A}</a:tableStyleId>
              </a:tblPr>
              <a:tblGrid>
                <a:gridCol w="2184036">
                  <a:extLst>
                    <a:ext uri="{9D8B030D-6E8A-4147-A177-3AD203B41FA5}">
                      <a16:colId xmlns:a16="http://schemas.microsoft.com/office/drawing/2014/main" val="2020317086"/>
                    </a:ext>
                  </a:extLst>
                </a:gridCol>
                <a:gridCol w="2489781">
                  <a:extLst>
                    <a:ext uri="{9D8B030D-6E8A-4147-A177-3AD203B41FA5}">
                      <a16:colId xmlns:a16="http://schemas.microsoft.com/office/drawing/2014/main" val="1905913602"/>
                    </a:ext>
                  </a:extLst>
                </a:gridCol>
                <a:gridCol w="1067993">
                  <a:extLst>
                    <a:ext uri="{9D8B030D-6E8A-4147-A177-3AD203B41FA5}">
                      <a16:colId xmlns:a16="http://schemas.microsoft.com/office/drawing/2014/main" val="3470948651"/>
                    </a:ext>
                  </a:extLst>
                </a:gridCol>
                <a:gridCol w="905251">
                  <a:extLst>
                    <a:ext uri="{9D8B030D-6E8A-4147-A177-3AD203B41FA5}">
                      <a16:colId xmlns:a16="http://schemas.microsoft.com/office/drawing/2014/main" val="4010197457"/>
                    </a:ext>
                  </a:extLst>
                </a:gridCol>
              </a:tblGrid>
              <a:tr h="497609">
                <a:tc>
                  <a:txBody>
                    <a:bodyPr/>
                    <a:lstStyle/>
                    <a:p>
                      <a:r>
                        <a:rPr lang="zh-CN" altLang="en-US" sz="1400" dirty="0"/>
                        <a:t>通信标准</a:t>
                      </a:r>
                    </a:p>
                  </a:txBody>
                  <a:tcPr/>
                </a:tc>
                <a:tc>
                  <a:txBody>
                    <a:bodyPr/>
                    <a:lstStyle/>
                    <a:p>
                      <a:r>
                        <a:rPr lang="zh-CN" altLang="en-US" sz="1400" dirty="0"/>
                        <a:t>引脚说明</a:t>
                      </a:r>
                    </a:p>
                  </a:txBody>
                  <a:tcPr/>
                </a:tc>
                <a:tc>
                  <a:txBody>
                    <a:bodyPr/>
                    <a:lstStyle/>
                    <a:p>
                      <a:r>
                        <a:rPr lang="zh-CN" altLang="en-US" sz="1400" dirty="0"/>
                        <a:t>通信方式</a:t>
                      </a:r>
                    </a:p>
                  </a:txBody>
                  <a:tcPr/>
                </a:tc>
                <a:tc>
                  <a:txBody>
                    <a:bodyPr/>
                    <a:lstStyle/>
                    <a:p>
                      <a:r>
                        <a:rPr lang="zh-CN" altLang="en-US" sz="1400" dirty="0"/>
                        <a:t>通信方向</a:t>
                      </a:r>
                    </a:p>
                  </a:txBody>
                  <a:tcPr/>
                </a:tc>
                <a:extLst>
                  <a:ext uri="{0D108BD9-81ED-4DB2-BD59-A6C34878D82A}">
                    <a16:rowId xmlns:a16="http://schemas.microsoft.com/office/drawing/2014/main" val="3220162881"/>
                  </a:ext>
                </a:extLst>
              </a:tr>
              <a:tr h="497609">
                <a:tc>
                  <a:txBody>
                    <a:bodyPr/>
                    <a:lstStyle/>
                    <a:p>
                      <a:r>
                        <a:rPr lang="en-US" altLang="zh-CN" sz="1400" dirty="0"/>
                        <a:t>UART(</a:t>
                      </a:r>
                      <a:r>
                        <a:rPr lang="zh-CN" altLang="en-US" sz="1400" dirty="0"/>
                        <a:t>通用异步收发器</a:t>
                      </a:r>
                      <a:r>
                        <a:rPr lang="en-US" altLang="zh-CN" sz="1400" dirty="0"/>
                        <a:t>)</a:t>
                      </a:r>
                      <a:endParaRPr lang="zh-CN" altLang="en-US" sz="1400" dirty="0"/>
                    </a:p>
                  </a:txBody>
                  <a:tcPr/>
                </a:tc>
                <a:tc>
                  <a:txBody>
                    <a:bodyPr/>
                    <a:lstStyle/>
                    <a:p>
                      <a:r>
                        <a:rPr lang="en-US" altLang="zh-CN" sz="1400" dirty="0"/>
                        <a:t>TXD: </a:t>
                      </a:r>
                      <a:r>
                        <a:rPr lang="zh-CN" altLang="en-US" sz="1400" dirty="0"/>
                        <a:t>发送端</a:t>
                      </a:r>
                      <a:endParaRPr lang="en-US" altLang="zh-CN" sz="1400" dirty="0"/>
                    </a:p>
                    <a:p>
                      <a:r>
                        <a:rPr lang="en-US" altLang="zh-CN" sz="1400" dirty="0"/>
                        <a:t>RXD:</a:t>
                      </a:r>
                    </a:p>
                  </a:txBody>
                  <a:tcPr/>
                </a:tc>
                <a:tc>
                  <a:txBody>
                    <a:bodyPr/>
                    <a:lstStyle/>
                    <a:p>
                      <a:r>
                        <a:rPr lang="zh-CN" altLang="en-US" sz="1400" dirty="0"/>
                        <a:t>异步通信</a:t>
                      </a:r>
                    </a:p>
                  </a:txBody>
                  <a:tcPr/>
                </a:tc>
                <a:tc>
                  <a:txBody>
                    <a:bodyPr/>
                    <a:lstStyle/>
                    <a:p>
                      <a:r>
                        <a:rPr lang="zh-CN" altLang="en-US" sz="1400" dirty="0"/>
                        <a:t>全双工</a:t>
                      </a:r>
                    </a:p>
                  </a:txBody>
                  <a:tcPr/>
                </a:tc>
                <a:extLst>
                  <a:ext uri="{0D108BD9-81ED-4DB2-BD59-A6C34878D82A}">
                    <a16:rowId xmlns:a16="http://schemas.microsoft.com/office/drawing/2014/main" val="1245892659"/>
                  </a:ext>
                </a:extLst>
              </a:tr>
              <a:tr h="702506">
                <a:tc>
                  <a:txBody>
                    <a:bodyPr/>
                    <a:lstStyle/>
                    <a:p>
                      <a:r>
                        <a:rPr lang="en-US" altLang="zh-CN" sz="1400" dirty="0"/>
                        <a:t>SPI(</a:t>
                      </a:r>
                      <a:r>
                        <a:rPr lang="zh-CN" altLang="en-US" sz="1400" b="0" i="0" kern="1200" dirty="0">
                          <a:solidFill>
                            <a:schemeClr val="dk1"/>
                          </a:solidFill>
                          <a:effectLst/>
                          <a:latin typeface="+mn-lt"/>
                          <a:ea typeface="+mn-ea"/>
                          <a:cs typeface="+mn-cs"/>
                        </a:rPr>
                        <a:t>串行外围设备接口</a:t>
                      </a:r>
                      <a:r>
                        <a:rPr lang="en-US" altLang="zh-CN" sz="1400" dirty="0"/>
                        <a:t>)</a:t>
                      </a:r>
                      <a:endParaRPr lang="zh-CN" altLang="en-US" sz="1400" dirty="0"/>
                    </a:p>
                  </a:txBody>
                  <a:tcPr/>
                </a:tc>
                <a:tc>
                  <a:txBody>
                    <a:bodyPr/>
                    <a:lstStyle/>
                    <a:p>
                      <a:r>
                        <a:rPr lang="en-US" altLang="zh-CN" sz="1400" dirty="0"/>
                        <a:t>SCK:</a:t>
                      </a:r>
                      <a:r>
                        <a:rPr lang="zh-CN" altLang="en-US" sz="1400" dirty="0"/>
                        <a:t>同步时钟</a:t>
                      </a:r>
                      <a:endParaRPr lang="en-US" altLang="zh-CN" sz="1400" dirty="0"/>
                    </a:p>
                    <a:p>
                      <a:r>
                        <a:rPr lang="en-US" altLang="zh-CN" sz="1400" dirty="0"/>
                        <a:t>MISO:</a:t>
                      </a:r>
                      <a:r>
                        <a:rPr lang="zh-CN" altLang="en-US" sz="1400" dirty="0"/>
                        <a:t>主机输入，从机输出</a:t>
                      </a:r>
                      <a:endParaRPr lang="en-US" altLang="zh-CN" sz="1400" dirty="0"/>
                    </a:p>
                    <a:p>
                      <a:r>
                        <a:rPr lang="en-US" altLang="zh-CN" sz="1400" dirty="0"/>
                        <a:t>MOSI:</a:t>
                      </a:r>
                      <a:r>
                        <a:rPr lang="zh-CN" altLang="en-US" sz="1400" dirty="0"/>
                        <a:t>主机输出，从机输入</a:t>
                      </a:r>
                      <a:endParaRPr lang="en-US" altLang="zh-CN" sz="1400" dirty="0"/>
                    </a:p>
                  </a:txBody>
                  <a:tcPr/>
                </a:tc>
                <a:tc>
                  <a:txBody>
                    <a:bodyPr/>
                    <a:lstStyle/>
                    <a:p>
                      <a:r>
                        <a:rPr lang="zh-CN" altLang="en-US" sz="1400" dirty="0"/>
                        <a:t>同步通信</a:t>
                      </a:r>
                    </a:p>
                  </a:txBody>
                  <a:tcPr/>
                </a:tc>
                <a:tc>
                  <a:txBody>
                    <a:bodyPr/>
                    <a:lstStyle/>
                    <a:p>
                      <a:r>
                        <a:rPr lang="zh-CN" altLang="en-US" sz="1400" dirty="0"/>
                        <a:t>管双工</a:t>
                      </a:r>
                    </a:p>
                  </a:txBody>
                  <a:tcPr/>
                </a:tc>
                <a:extLst>
                  <a:ext uri="{0D108BD9-81ED-4DB2-BD59-A6C34878D82A}">
                    <a16:rowId xmlns:a16="http://schemas.microsoft.com/office/drawing/2014/main" val="3182782577"/>
                  </a:ext>
                </a:extLst>
              </a:tr>
            </a:tbl>
          </a:graphicData>
        </a:graphic>
      </p:graphicFrame>
      <p:sp>
        <p:nvSpPr>
          <p:cNvPr id="4" name="AutoShape 2">
            <a:extLst>
              <a:ext uri="{FF2B5EF4-FFF2-40B4-BE49-F238E27FC236}">
                <a16:creationId xmlns:a16="http://schemas.microsoft.com/office/drawing/2014/main" id="{83398EE7-0873-5F04-5762-26B548B48EC9}"/>
              </a:ext>
            </a:extLst>
          </p:cNvPr>
          <p:cNvSpPr>
            <a:spLocks noChangeAspect="1" noChangeArrowheads="1"/>
          </p:cNvSpPr>
          <p:nvPr/>
        </p:nvSpPr>
        <p:spPr bwMode="auto">
          <a:xfrm>
            <a:off x="3652838" y="1890713"/>
            <a:ext cx="4886325" cy="307657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 name="AutoShape 4">
            <a:extLst>
              <a:ext uri="{FF2B5EF4-FFF2-40B4-BE49-F238E27FC236}">
                <a16:creationId xmlns:a16="http://schemas.microsoft.com/office/drawing/2014/main" id="{849BC341-6CF1-273B-CF0B-4B6673DDDA00}"/>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8" name="图片 7">
            <a:extLst>
              <a:ext uri="{FF2B5EF4-FFF2-40B4-BE49-F238E27FC236}">
                <a16:creationId xmlns:a16="http://schemas.microsoft.com/office/drawing/2014/main" id="{B030E723-2B8C-7E37-7F7A-BCB6F2471DE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692061" y="2389431"/>
            <a:ext cx="3960378" cy="2497141"/>
          </a:xfrm>
          <a:prstGeom prst="rect">
            <a:avLst/>
          </a:prstGeom>
        </p:spPr>
      </p:pic>
      <p:pic>
        <p:nvPicPr>
          <p:cNvPr id="9" name="图片 8">
            <a:extLst>
              <a:ext uri="{FF2B5EF4-FFF2-40B4-BE49-F238E27FC236}">
                <a16:creationId xmlns:a16="http://schemas.microsoft.com/office/drawing/2014/main" id="{72545EC5-4BBD-5C8E-34D6-EA9AA3E4BD2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21880" y="2205451"/>
            <a:ext cx="6399364" cy="4518081"/>
          </a:xfrm>
          <a:prstGeom prst="rect">
            <a:avLst/>
          </a:prstGeom>
        </p:spPr>
      </p:pic>
    </p:spTree>
    <p:extLst>
      <p:ext uri="{BB962C8B-B14F-4D97-AF65-F5344CB8AC3E}">
        <p14:creationId xmlns:p14="http://schemas.microsoft.com/office/powerpoint/2010/main" val="38085628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1297615" y="486010"/>
            <a:ext cx="1672253" cy="461665"/>
          </a:xfrm>
          <a:prstGeom prst="rect">
            <a:avLst/>
          </a:prstGeom>
          <a:noFill/>
        </p:spPr>
        <p:txBody>
          <a:bodyPr wrap="none" rtlCol="0">
            <a:spAutoFit/>
          </a:bodyPr>
          <a:lstStyle/>
          <a:p>
            <a:r>
              <a:rPr lang="zh-CN" altLang="en-US" sz="2400" spc="500" dirty="0">
                <a:latin typeface="华文中宋" panose="02010600040101010101" pitchFamily="2" charset="-122"/>
                <a:ea typeface="华文中宋" panose="02010600040101010101" pitchFamily="2" charset="-122"/>
                <a:cs typeface="+mn-ea"/>
                <a:sym typeface="+mn-lt"/>
              </a:rPr>
              <a:t>实验原理</a:t>
            </a:r>
          </a:p>
        </p:txBody>
      </p:sp>
      <p:grpSp>
        <p:nvGrpSpPr>
          <p:cNvPr id="46" name="组合 45"/>
          <p:cNvGrpSpPr/>
          <p:nvPr/>
        </p:nvGrpSpPr>
        <p:grpSpPr>
          <a:xfrm>
            <a:off x="658813" y="417309"/>
            <a:ext cx="597948" cy="598691"/>
            <a:chOff x="7505561" y="1999305"/>
            <a:chExt cx="782786" cy="783758"/>
          </a:xfrm>
        </p:grpSpPr>
        <p:sp>
          <p:nvSpPr>
            <p:cNvPr id="24" name="椭圆 23"/>
            <p:cNvSpPr/>
            <p:nvPr/>
          </p:nvSpPr>
          <p:spPr bwMode="auto">
            <a:xfrm>
              <a:off x="7505561" y="1999305"/>
              <a:ext cx="782786" cy="783758"/>
            </a:xfrm>
            <a:prstGeom prst="ellipse">
              <a:avLst/>
            </a:prstGeom>
            <a:solidFill>
              <a:schemeClr val="accent3"/>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cs typeface="+mn-ea"/>
                <a:sym typeface="+mn-lt"/>
              </a:endParaRPr>
            </a:p>
          </p:txBody>
        </p:sp>
        <p:sp>
          <p:nvSpPr>
            <p:cNvPr id="25" name="椭圆 24"/>
            <p:cNvSpPr/>
            <p:nvPr/>
          </p:nvSpPr>
          <p:spPr bwMode="auto">
            <a:xfrm>
              <a:off x="7559044" y="2052787"/>
              <a:ext cx="675821" cy="676794"/>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cs typeface="+mn-ea"/>
                <a:sym typeface="+mn-lt"/>
              </a:endParaRPr>
            </a:p>
          </p:txBody>
        </p:sp>
        <p:pic>
          <p:nvPicPr>
            <p:cNvPr id="44" name="图形 43" descr="书架上的书籍"/>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93850" y="2088290"/>
              <a:ext cx="605328" cy="605328"/>
            </a:xfrm>
            <a:prstGeom prst="rect">
              <a:avLst/>
            </a:prstGeom>
          </p:spPr>
        </p:pic>
      </p:grpSp>
      <p:pic>
        <p:nvPicPr>
          <p:cNvPr id="82" name="图片 8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64354" y="5597280"/>
            <a:ext cx="2688085" cy="638420"/>
          </a:xfrm>
          <a:prstGeom prst="rect">
            <a:avLst/>
          </a:prstGeom>
        </p:spPr>
      </p:pic>
      <p:sp>
        <p:nvSpPr>
          <p:cNvPr id="32" name="矩形 31"/>
          <p:cNvSpPr/>
          <p:nvPr/>
        </p:nvSpPr>
        <p:spPr>
          <a:xfrm rot="5400000">
            <a:off x="2585470" y="-828103"/>
            <a:ext cx="45719" cy="387108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accent5">
                  <a:lumMod val="75000"/>
                </a:schemeClr>
              </a:solidFill>
              <a:cs typeface="+mn-ea"/>
              <a:sym typeface="+mn-lt"/>
            </a:endParaRPr>
          </a:p>
        </p:txBody>
      </p:sp>
      <p:pic>
        <p:nvPicPr>
          <p:cNvPr id="4" name="图片 3">
            <a:extLst>
              <a:ext uri="{FF2B5EF4-FFF2-40B4-BE49-F238E27FC236}">
                <a16:creationId xmlns:a16="http://schemas.microsoft.com/office/drawing/2014/main" id="{C0F5A328-7B53-41C4-471D-E3F2DC22691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474996" y="1465736"/>
            <a:ext cx="7000845" cy="3926527"/>
          </a:xfrm>
          <a:prstGeom prst="rect">
            <a:avLst/>
          </a:prstGeom>
        </p:spPr>
      </p:pic>
      <p:sp>
        <p:nvSpPr>
          <p:cNvPr id="5" name="文本框 4">
            <a:extLst>
              <a:ext uri="{FF2B5EF4-FFF2-40B4-BE49-F238E27FC236}">
                <a16:creationId xmlns:a16="http://schemas.microsoft.com/office/drawing/2014/main" id="{8DAE2701-923A-822D-A2C4-D4896A1B9F5E}"/>
              </a:ext>
            </a:extLst>
          </p:cNvPr>
          <p:cNvSpPr txBox="1"/>
          <p:nvPr/>
        </p:nvSpPr>
        <p:spPr>
          <a:xfrm>
            <a:off x="2833636" y="485282"/>
            <a:ext cx="2457724" cy="461665"/>
          </a:xfrm>
          <a:prstGeom prst="rect">
            <a:avLst/>
          </a:prstGeom>
          <a:noFill/>
        </p:spPr>
        <p:txBody>
          <a:bodyPr wrap="none" rtlCol="0">
            <a:spAutoFit/>
          </a:bodyPr>
          <a:lstStyle/>
          <a:p>
            <a:r>
              <a:rPr lang="en-US" altLang="zh-CN" sz="2400" spc="500" dirty="0">
                <a:latin typeface="华文中宋" panose="02010600040101010101" pitchFamily="2" charset="-122"/>
                <a:ea typeface="华文中宋" panose="02010600040101010101" pitchFamily="2" charset="-122"/>
                <a:cs typeface="+mn-ea"/>
              </a:rPr>
              <a:t>——</a:t>
            </a:r>
            <a:r>
              <a:rPr lang="en-US" altLang="zh-CN" sz="2400" dirty="0">
                <a:latin typeface="Consolas" panose="020B0609020204030204" pitchFamily="49" charset="0"/>
              </a:rPr>
              <a:t>Bluetooth</a:t>
            </a:r>
            <a:endParaRPr lang="zh-CN" altLang="en-US" sz="2400" dirty="0">
              <a:latin typeface="Consolas" panose="020B0609020204030204" pitchFamily="49" charset="0"/>
            </a:endParaRPr>
          </a:p>
        </p:txBody>
      </p:sp>
    </p:spTree>
    <p:extLst>
      <p:ext uri="{BB962C8B-B14F-4D97-AF65-F5344CB8AC3E}">
        <p14:creationId xmlns:p14="http://schemas.microsoft.com/office/powerpoint/2010/main" val="40151295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Id&quot;:&quot;GuidesStyle_Normal&quot;,&quot;Name&quot;:&quot;正常&quot;,&quot;HeaderHeight&quot;:15.0,&quot;FooterHeight&quot;:9.0,&quot;SideMargin&quot;:5.5,&quot;TopMargin&quot;:0.0,&quot;BottomMargin&quot;:0.0,&quot;IntervalMargin&quot;:1.5,&quot;SettingType&quot;:&quot;System&quot;}"/>
  <p:tag name="KSO_WPP_MARK_KEY" val="b1037b74-344d-42d1-b0e7-126a65f44a7d"/>
  <p:tag name="COMMONDATA" val="eyJoZGlkIjoiMWFjZWJkNTA3ODc1NTJiOWM3ZTk4MDdkMWEwY2I3YTYifQ=="/>
</p:tagLst>
</file>

<file path=ppt/tags/tag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Office 主题​​">
  <a:themeElements>
    <a:clrScheme name="自定义 1">
      <a:dk1>
        <a:srgbClr val="000000"/>
      </a:dk1>
      <a:lt1>
        <a:srgbClr val="FFFFFF"/>
      </a:lt1>
      <a:dk2>
        <a:srgbClr val="768395"/>
      </a:dk2>
      <a:lt2>
        <a:srgbClr val="F0F0F0"/>
      </a:lt2>
      <a:accent1>
        <a:srgbClr val="004123"/>
      </a:accent1>
      <a:accent2>
        <a:srgbClr val="753315"/>
      </a:accent2>
      <a:accent3>
        <a:srgbClr val="992E24"/>
      </a:accent3>
      <a:accent4>
        <a:srgbClr val="087E8E"/>
      </a:accent4>
      <a:accent5>
        <a:srgbClr val="74787C"/>
      </a:accent5>
      <a:accent6>
        <a:srgbClr val="B2B2B2"/>
      </a:accent6>
      <a:hlink>
        <a:srgbClr val="4472C4"/>
      </a:hlink>
      <a:folHlink>
        <a:srgbClr val="BFBFBF"/>
      </a:folHlink>
    </a:clrScheme>
    <a:fontScheme name="cdpv2sw5">
      <a:majorFont>
        <a:latin typeface="Microsoft YaHei"/>
        <a:ea typeface="Microsoft YaHei"/>
        <a:cs typeface=""/>
      </a:majorFont>
      <a:minorFont>
        <a:latin typeface="Microsoft YaHei"/>
        <a:ea typeface="Microsoft YaHe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rgbClr val="000000"/>
    </a:dk1>
    <a:lt1>
      <a:srgbClr val="FFFFFF"/>
    </a:lt1>
    <a:dk2>
      <a:srgbClr val="768395"/>
    </a:dk2>
    <a:lt2>
      <a:srgbClr val="F0F0F0"/>
    </a:lt2>
    <a:accent1>
      <a:srgbClr val="004123"/>
    </a:accent1>
    <a:accent2>
      <a:srgbClr val="753315"/>
    </a:accent2>
    <a:accent3>
      <a:srgbClr val="85010E"/>
    </a:accent3>
    <a:accent4>
      <a:srgbClr val="087E8E"/>
    </a:accent4>
    <a:accent5>
      <a:srgbClr val="74787C"/>
    </a:accent5>
    <a:accent6>
      <a:srgbClr val="B2B2B2"/>
    </a:accent6>
    <a:hlink>
      <a:srgbClr val="4472C4"/>
    </a:hlink>
    <a:folHlink>
      <a:srgbClr val="BFBFBF"/>
    </a:folHlink>
  </a:clrScheme>
</a:themeOverride>
</file>

<file path=docProps/app.xml><?xml version="1.0" encoding="utf-8"?>
<Properties xmlns="http://schemas.openxmlformats.org/officeDocument/2006/extended-properties" xmlns:vt="http://schemas.openxmlformats.org/officeDocument/2006/docPropsVTypes">
  <TotalTime>343</TotalTime>
  <Words>1153</Words>
  <Application>Microsoft Office PowerPoint</Application>
  <PresentationFormat>宽屏</PresentationFormat>
  <Paragraphs>222</Paragraphs>
  <Slides>31</Slides>
  <Notes>31</Notes>
  <HiddenSlides>0</HiddenSlides>
  <MMClips>1</MMClips>
  <ScaleCrop>false</ScaleCrop>
  <HeadingPairs>
    <vt:vector size="6" baseType="variant">
      <vt:variant>
        <vt:lpstr>已用的字体</vt:lpstr>
      </vt:variant>
      <vt:variant>
        <vt:i4>15</vt:i4>
      </vt:variant>
      <vt:variant>
        <vt:lpstr>主题</vt:lpstr>
      </vt:variant>
      <vt:variant>
        <vt:i4>3</vt:i4>
      </vt:variant>
      <vt:variant>
        <vt:lpstr>幻灯片标题</vt:lpstr>
      </vt:variant>
      <vt:variant>
        <vt:i4>31</vt:i4>
      </vt:variant>
    </vt:vector>
  </HeadingPairs>
  <TitlesOfParts>
    <vt:vector size="49" baseType="lpstr">
      <vt:lpstr>等线</vt:lpstr>
      <vt:lpstr>仿宋</vt:lpstr>
      <vt:lpstr>华文中宋</vt:lpstr>
      <vt:lpstr>苹方 常规</vt:lpstr>
      <vt:lpstr>苹方 特粗</vt:lpstr>
      <vt:lpstr>微软雅黑</vt:lpstr>
      <vt:lpstr>微软雅黑</vt:lpstr>
      <vt:lpstr>Arial</vt:lpstr>
      <vt:lpstr>Calibri</vt:lpstr>
      <vt:lpstr>Century Gothic</vt:lpstr>
      <vt:lpstr>Comic Sans MS</vt:lpstr>
      <vt:lpstr>Consolas</vt:lpstr>
      <vt:lpstr>Segoe UI</vt:lpstr>
      <vt:lpstr>Segoe UI Light</vt:lpstr>
      <vt:lpstr>Times New Roman</vt:lpstr>
      <vt:lpstr>Office 主题​​</vt:lpstr>
      <vt:lpstr>1_OfficePLUS</vt:lpstr>
      <vt:lpstr>2_OfficePLUS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chen xiahan</dc:creator>
  <cp:lastModifiedBy>Zifan Zheng</cp:lastModifiedBy>
  <cp:revision>342</cp:revision>
  <dcterms:created xsi:type="dcterms:W3CDTF">2019-03-25T13:46:00Z</dcterms:created>
  <dcterms:modified xsi:type="dcterms:W3CDTF">2023-09-08T05:34:17Z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v-yunxl@microsoft.com</vt:lpwstr>
  </property>
  <property fmtid="{D5CDD505-2E9C-101B-9397-08002B2CF9AE}" pid="5" name="MSIP_Label_f42aa342-8706-4288-bd11-ebb85995028c_SetDate">
    <vt:lpwstr>2019-04-12T02:26:17.8676918Z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bdb445c3-50e4-462a-b8bb-da21392c22a3</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ICV">
    <vt:lpwstr>95B0274C41924EA3B1AA232CC636DFA3_13</vt:lpwstr>
  </property>
  <property fmtid="{D5CDD505-2E9C-101B-9397-08002B2CF9AE}" pid="12" name="KSOProductBuildVer">
    <vt:lpwstr>2052-12.1.0.15120</vt:lpwstr>
  </property>
</Properties>
</file>